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8"/>
  </p:notesMasterIdLst>
  <p:sldIdLst>
    <p:sldId id="505" r:id="rId2"/>
    <p:sldId id="507" r:id="rId3"/>
    <p:sldId id="382" r:id="rId4"/>
    <p:sldId id="383" r:id="rId5"/>
    <p:sldId id="384" r:id="rId6"/>
    <p:sldId id="385" r:id="rId7"/>
    <p:sldId id="386" r:id="rId8"/>
    <p:sldId id="387" r:id="rId9"/>
    <p:sldId id="388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8" r:id="rId29"/>
    <p:sldId id="407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421" r:id="rId43"/>
    <p:sldId id="422" r:id="rId44"/>
    <p:sldId id="423" r:id="rId45"/>
    <p:sldId id="506" r:id="rId46"/>
    <p:sldId id="424" r:id="rId47"/>
    <p:sldId id="425" r:id="rId48"/>
    <p:sldId id="426" r:id="rId49"/>
    <p:sldId id="427" r:id="rId50"/>
    <p:sldId id="428" r:id="rId51"/>
    <p:sldId id="429" r:id="rId52"/>
    <p:sldId id="430" r:id="rId53"/>
    <p:sldId id="431" r:id="rId54"/>
    <p:sldId id="432" r:id="rId55"/>
    <p:sldId id="433" r:id="rId56"/>
    <p:sldId id="434" r:id="rId57"/>
    <p:sldId id="435" r:id="rId58"/>
    <p:sldId id="436" r:id="rId59"/>
    <p:sldId id="437" r:id="rId60"/>
    <p:sldId id="438" r:id="rId61"/>
    <p:sldId id="439" r:id="rId62"/>
    <p:sldId id="440" r:id="rId63"/>
    <p:sldId id="441" r:id="rId64"/>
    <p:sldId id="442" r:id="rId65"/>
    <p:sldId id="443" r:id="rId66"/>
    <p:sldId id="444" r:id="rId67"/>
    <p:sldId id="445" r:id="rId68"/>
    <p:sldId id="446" r:id="rId69"/>
    <p:sldId id="447" r:id="rId70"/>
    <p:sldId id="448" r:id="rId71"/>
    <p:sldId id="449" r:id="rId72"/>
    <p:sldId id="450" r:id="rId73"/>
    <p:sldId id="451" r:id="rId74"/>
    <p:sldId id="452" r:id="rId75"/>
    <p:sldId id="453" r:id="rId76"/>
    <p:sldId id="454" r:id="rId77"/>
    <p:sldId id="455" r:id="rId78"/>
    <p:sldId id="456" r:id="rId79"/>
    <p:sldId id="457" r:id="rId80"/>
    <p:sldId id="458" r:id="rId81"/>
    <p:sldId id="459" r:id="rId82"/>
    <p:sldId id="460" r:id="rId83"/>
    <p:sldId id="461" r:id="rId84"/>
    <p:sldId id="462" r:id="rId85"/>
    <p:sldId id="463" r:id="rId86"/>
    <p:sldId id="464" r:id="rId87"/>
    <p:sldId id="465" r:id="rId88"/>
    <p:sldId id="466" r:id="rId89"/>
    <p:sldId id="467" r:id="rId90"/>
    <p:sldId id="468" r:id="rId91"/>
    <p:sldId id="469" r:id="rId92"/>
    <p:sldId id="470" r:id="rId93"/>
    <p:sldId id="471" r:id="rId94"/>
    <p:sldId id="472" r:id="rId95"/>
    <p:sldId id="473" r:id="rId96"/>
    <p:sldId id="474" r:id="rId97"/>
    <p:sldId id="475" r:id="rId98"/>
    <p:sldId id="476" r:id="rId99"/>
    <p:sldId id="477" r:id="rId100"/>
    <p:sldId id="478" r:id="rId101"/>
    <p:sldId id="479" r:id="rId102"/>
    <p:sldId id="480" r:id="rId103"/>
    <p:sldId id="481" r:id="rId104"/>
    <p:sldId id="482" r:id="rId105"/>
    <p:sldId id="483" r:id="rId106"/>
    <p:sldId id="484" r:id="rId107"/>
    <p:sldId id="485" r:id="rId108"/>
    <p:sldId id="486" r:id="rId109"/>
    <p:sldId id="487" r:id="rId110"/>
    <p:sldId id="488" r:id="rId111"/>
    <p:sldId id="489" r:id="rId112"/>
    <p:sldId id="490" r:id="rId113"/>
    <p:sldId id="491" r:id="rId114"/>
    <p:sldId id="492" r:id="rId115"/>
    <p:sldId id="493" r:id="rId116"/>
    <p:sldId id="494" r:id="rId117"/>
    <p:sldId id="495" r:id="rId118"/>
    <p:sldId id="498" r:id="rId119"/>
    <p:sldId id="496" r:id="rId120"/>
    <p:sldId id="497" r:id="rId121"/>
    <p:sldId id="499" r:id="rId122"/>
    <p:sldId id="500" r:id="rId123"/>
    <p:sldId id="501" r:id="rId124"/>
    <p:sldId id="502" r:id="rId125"/>
    <p:sldId id="503" r:id="rId126"/>
    <p:sldId id="504" r:id="rId12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1" autoAdjust="0"/>
    <p:restoredTop sz="85308" autoAdjust="0"/>
  </p:normalViewPr>
  <p:slideViewPr>
    <p:cSldViewPr snapToGrid="0">
      <p:cViewPr varScale="1">
        <p:scale>
          <a:sx n="67" d="100"/>
          <a:sy n="67" d="100"/>
        </p:scale>
        <p:origin x="1287" y="51"/>
      </p:cViewPr>
      <p:guideLst/>
    </p:cSldViewPr>
  </p:slideViewPr>
  <p:notesTextViewPr>
    <p:cViewPr>
      <p:scale>
        <a:sx n="200" d="100"/>
        <a:sy n="200" d="100"/>
      </p:scale>
      <p:origin x="0" y="-810"/>
    </p:cViewPr>
  </p:notesTextViewPr>
  <p:sorterViewPr>
    <p:cViewPr>
      <p:scale>
        <a:sx n="100" d="100"/>
        <a:sy n="100" d="100"/>
      </p:scale>
      <p:origin x="0" y="-694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es Wong" userId="ffaff864a26d44c2" providerId="LiveId" clId="{BF014074-40CB-4380-802A-E49796035CD1}"/>
    <pc:docChg chg="custSel modSld">
      <pc:chgData name="Jones Wong" userId="ffaff864a26d44c2" providerId="LiveId" clId="{BF014074-40CB-4380-802A-E49796035CD1}" dt="2024-03-10T15:19:51.454" v="223"/>
      <pc:docMkLst>
        <pc:docMk/>
      </pc:docMkLst>
      <pc:sldChg chg="modNotesTx">
        <pc:chgData name="Jones Wong" userId="ffaff864a26d44c2" providerId="LiveId" clId="{BF014074-40CB-4380-802A-E49796035CD1}" dt="2024-03-10T14:47:01.300" v="150" actId="20577"/>
        <pc:sldMkLst>
          <pc:docMk/>
          <pc:sldMk cId="1248830253" sldId="387"/>
        </pc:sldMkLst>
      </pc:sldChg>
      <pc:sldChg chg="modNotesTx">
        <pc:chgData name="Jones Wong" userId="ffaff864a26d44c2" providerId="LiveId" clId="{BF014074-40CB-4380-802A-E49796035CD1}" dt="2024-03-10T14:54:15.335" v="151"/>
        <pc:sldMkLst>
          <pc:docMk/>
          <pc:sldMk cId="3243181191" sldId="388"/>
        </pc:sldMkLst>
      </pc:sldChg>
      <pc:sldChg chg="modNotesTx">
        <pc:chgData name="Jones Wong" userId="ffaff864a26d44c2" providerId="LiveId" clId="{BF014074-40CB-4380-802A-E49796035CD1}" dt="2024-03-10T15:06:35.955" v="185" actId="20577"/>
        <pc:sldMkLst>
          <pc:docMk/>
          <pc:sldMk cId="1229507269" sldId="389"/>
        </pc:sldMkLst>
      </pc:sldChg>
      <pc:sldChg chg="modNotesTx">
        <pc:chgData name="Jones Wong" userId="ffaff864a26d44c2" providerId="LiveId" clId="{BF014074-40CB-4380-802A-E49796035CD1}" dt="2024-03-10T15:18:41.369" v="219"/>
        <pc:sldMkLst>
          <pc:docMk/>
          <pc:sldMk cId="2360219898" sldId="392"/>
        </pc:sldMkLst>
      </pc:sldChg>
      <pc:sldChg chg="modNotesTx">
        <pc:chgData name="Jones Wong" userId="ffaff864a26d44c2" providerId="LiveId" clId="{BF014074-40CB-4380-802A-E49796035CD1}" dt="2024-03-10T15:19:51.454" v="223"/>
        <pc:sldMkLst>
          <pc:docMk/>
          <pc:sldMk cId="1140535002" sldId="393"/>
        </pc:sldMkLst>
      </pc:sldChg>
      <pc:sldChg chg="modSp mod">
        <pc:chgData name="Jones Wong" userId="ffaff864a26d44c2" providerId="LiveId" clId="{BF014074-40CB-4380-802A-E49796035CD1}" dt="2024-03-10T14:39:55.237" v="10" actId="20577"/>
        <pc:sldMkLst>
          <pc:docMk/>
          <pc:sldMk cId="1417880149" sldId="505"/>
        </pc:sldMkLst>
        <pc:spChg chg="mod">
          <ac:chgData name="Jones Wong" userId="ffaff864a26d44c2" providerId="LiveId" clId="{BF014074-40CB-4380-802A-E49796035CD1}" dt="2024-03-10T14:39:55.237" v="10" actId="20577"/>
          <ac:spMkLst>
            <pc:docMk/>
            <pc:sldMk cId="1417880149" sldId="505"/>
            <ac:spMk id="205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BB809-72CF-4171-83DB-D59CD4D94461}" type="datetimeFigureOut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096D2-8776-4F5C-A458-4FD37E716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350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-mpi.org/en/v5.0.x/man-openmpi/man3/MPI_Init.3.html#mpi-ini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open-mpi.org/en/v5.0.x/man-openmpi/man3/MPI_Init_thread.3.html#mpi-init-thread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message-passing-interface/mpi-init-functi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microsoft.com/en-us/message-passing-interface/mpi-init-thread-function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0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7173487-723F-45E0-BC77-908CCB183EFB}" type="datetime3">
              <a:rPr lang="en-US" altLang="zh-CN" sz="13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 March 2024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00">
                <a:latin typeface="Times New Roman" panose="02020603050405020304" pitchFamily="18" charset="0"/>
              </a:rPr>
              <a:t>Chapter 2 — Instructions: Language of the Computer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3241B6F-6CBA-4C7B-83C0-6D53CC79666E}" type="slidenum">
              <a:rPr lang="en-US" altLang="zh-CN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713525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collective communication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聚合通信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72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177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MPI_AllGather</a:t>
            </a:r>
            <a:r>
              <a:rPr lang="en-US" altLang="zh-CN" baseline="0" dirty="0"/>
              <a:t> = </a:t>
            </a:r>
            <a:r>
              <a:rPr lang="en-US" altLang="zh-CN" baseline="0" dirty="0" err="1"/>
              <a:t>MPI_Gather</a:t>
            </a:r>
            <a:r>
              <a:rPr lang="en-US" altLang="zh-CN" baseline="0" dirty="0"/>
              <a:t> + </a:t>
            </a:r>
            <a:r>
              <a:rPr lang="en-US" altLang="zh-CN" baseline="0" dirty="0" err="1"/>
              <a:t>MPI_Bcast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216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ea typeface="+mn-ea"/>
              </a:rPr>
              <a:t>Displacement </a:t>
            </a:r>
            <a:r>
              <a:rPr lang="zh-CN" altLang="en-US" dirty="0">
                <a:solidFill>
                  <a:srgbClr val="C00000"/>
                </a:solidFill>
                <a:ea typeface="+mn-ea"/>
              </a:rPr>
              <a:t>位移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3608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奇偶转置排序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0777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Safety </a:t>
            </a:r>
            <a:r>
              <a:rPr lang="zh-CN" altLang="en-US"/>
              <a:t>安全性，类比蜂巢快递（小件物品放蜂巢，大件等待）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906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Functionalities of </a:t>
            </a:r>
            <a:r>
              <a:rPr lang="en-US" altLang="zh-CN" dirty="0" err="1"/>
              <a:t>MPI_Init</a:t>
            </a:r>
            <a:r>
              <a:rPr lang="en-US" altLang="zh-CN" dirty="0"/>
              <a:t>; what’s the keyword MPI_COMM_WORLD</a:t>
            </a:r>
          </a:p>
          <a:p>
            <a:r>
              <a:rPr lang="en-US" altLang="zh-CN" dirty="0"/>
              <a:t>Functionalities of </a:t>
            </a:r>
            <a:r>
              <a:rPr lang="en-US" altLang="zh-CN" dirty="0" err="1"/>
              <a:t>MPI_Send</a:t>
            </a:r>
            <a:r>
              <a:rPr lang="en-US" altLang="zh-CN" dirty="0"/>
              <a:t>, </a:t>
            </a:r>
            <a:r>
              <a:rPr lang="en-US" altLang="zh-CN" dirty="0" err="1"/>
              <a:t>MPI_Recv</a:t>
            </a:r>
            <a:r>
              <a:rPr lang="en-US" altLang="zh-CN" dirty="0"/>
              <a:t>, and </a:t>
            </a:r>
            <a:r>
              <a:rPr lang="en-US" altLang="zh-CN" dirty="0" err="1"/>
              <a:t>MPI_Finalize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6960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7F888F"/>
                </a:solidFill>
                <a:effectLst/>
                <a:latin typeface="open sans" panose="020B0606030504020204" pitchFamily="34" charset="0"/>
              </a:rPr>
              <a:t>This command can be used to compile and link MPI programs written in C. It provides the options and any special libraries that are needed to compile and link MPI </a:t>
            </a:r>
            <a:r>
              <a:rPr lang="en-US" altLang="zh-CN" b="0" i="0" dirty="0" err="1">
                <a:solidFill>
                  <a:srgbClr val="7F888F"/>
                </a:solidFill>
                <a:effectLst/>
                <a:latin typeface="open sans" panose="020B0606030504020204" pitchFamily="34" charset="0"/>
              </a:rPr>
              <a:t>programs.It</a:t>
            </a:r>
            <a:r>
              <a:rPr lang="en-US" altLang="zh-CN" b="0" i="0" dirty="0">
                <a:solidFill>
                  <a:srgbClr val="7F888F"/>
                </a:solidFill>
                <a:effectLst/>
                <a:latin typeface="open sans" panose="020B0606030504020204" pitchFamily="34" charset="0"/>
              </a:rPr>
              <a:t> is important to use this command, particularly when linking programs, as it provides the necessary libraries.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599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It is common to develop MPI applications on a single workstation or laptop, and then move to a larger parallel / HPC environment once the MPI application is ready;</a:t>
            </a:r>
          </a:p>
          <a:p>
            <a:r>
              <a:rPr lang="en-US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mpirun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mpiexec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— Execute 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eksəˌkyo͞ot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 serial and parallel jobs in Open MPI; 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mpirun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automatically binds processes to hardware resources.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451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MPI can be initialized at most once; subsequent calls to </a:t>
            </a:r>
            <a:r>
              <a:rPr lang="en-US" altLang="zh-CN" b="0" i="0" u="none" strike="noStrike" dirty="0" err="1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3"/>
              </a:rPr>
              <a:t>MPI_Init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or </a:t>
            </a:r>
            <a:r>
              <a:rPr lang="en-US" altLang="zh-CN" b="0" i="0" u="none" strike="noStrike" dirty="0" err="1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4"/>
              </a:rPr>
              <a:t>MPI_Init_thread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are erroneous.</a:t>
            </a:r>
            <a:endParaRPr lang="en-US" altLang="zh-CN" dirty="0"/>
          </a:p>
          <a:p>
            <a:r>
              <a:rPr lang="en-US" altLang="zh-CN" dirty="0" err="1"/>
              <a:t>argc_p</a:t>
            </a:r>
            <a:r>
              <a:rPr lang="en-US" altLang="zh-CN" dirty="0"/>
              <a:t>: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Pointer to the number of arguments. 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argv_p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: Argument vector.</a:t>
            </a:r>
          </a:p>
          <a:p>
            <a:r>
              <a:rPr lang="en-US" altLang="zh-CN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MPI_SUCCESS</a:t>
            </a:r>
            <a:r>
              <a:rPr lang="en-US" altLang="zh-CN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if the function returns successfully. Other error codes if the call failed for other reasons</a:t>
            </a:r>
          </a:p>
          <a:p>
            <a:endParaRPr lang="en-US" altLang="zh-CN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252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All MPI Processes must call this routine before exiting on the thread that called </a:t>
            </a:r>
            <a:r>
              <a:rPr lang="en-US" altLang="zh-CN" b="1" i="0" u="none" strike="noStrike" dirty="0" err="1">
                <a:effectLst/>
                <a:latin typeface="Segoe UI" panose="020B0502040204020203" pitchFamily="34" charset="0"/>
                <a:hlinkClick r:id="rId3"/>
              </a:rPr>
              <a:t>MPI_Init</a:t>
            </a:r>
            <a:r>
              <a:rPr lang="en-US" altLang="zh-CN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or </a:t>
            </a:r>
            <a:r>
              <a:rPr lang="en-US" altLang="zh-CN" b="1" i="0" u="none" strike="noStrike" dirty="0" err="1">
                <a:effectLst/>
                <a:latin typeface="Segoe UI" panose="020B0502040204020203" pitchFamily="34" charset="0"/>
                <a:hlinkClick r:id="rId4"/>
              </a:rPr>
              <a:t>MPI_Init_thread</a:t>
            </a:r>
            <a:r>
              <a:rPr lang="en-US" altLang="zh-CN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Once it is called, no other MPI functions may be called, including </a:t>
            </a:r>
            <a:r>
              <a:rPr lang="en-US" altLang="zh-CN" b="1" i="0" u="none" strike="noStrike" dirty="0" err="1">
                <a:effectLst/>
                <a:latin typeface="Segoe UI" panose="020B0502040204020203" pitchFamily="34" charset="0"/>
                <a:hlinkClick r:id="rId3"/>
              </a:rPr>
              <a:t>MPI_Init</a:t>
            </a:r>
            <a:r>
              <a:rPr lang="en-US" altLang="zh-CN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altLang="zh-CN" b="1" i="0" u="none" strike="noStrike" dirty="0" err="1">
                <a:effectLst/>
                <a:latin typeface="Segoe UI" panose="020B0502040204020203" pitchFamily="34" charset="0"/>
                <a:hlinkClick r:id="rId4"/>
              </a:rPr>
              <a:t>MPI_Init_thread</a:t>
            </a:r>
            <a:r>
              <a:rPr lang="en-US" altLang="zh-CN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 The application must ensure that all pending communications are completed or canceled before calling </a:t>
            </a:r>
            <a:r>
              <a:rPr lang="en-US" altLang="zh-CN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MPI_Finalize</a:t>
            </a:r>
            <a:r>
              <a:rPr lang="en-US" altLang="zh-CN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8761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Char 8 bits, short 16 bits, int 32, long 32, long </a:t>
            </a:r>
            <a:r>
              <a:rPr lang="en-US" altLang="zh-CN" dirty="0" err="1"/>
              <a:t>long</a:t>
            </a:r>
            <a:r>
              <a:rPr lang="en-US" altLang="zh-CN" dirty="0"/>
              <a:t> 64; </a:t>
            </a:r>
          </a:p>
          <a:p>
            <a:r>
              <a:rPr lang="en-US" altLang="zh-CN" dirty="0"/>
              <a:t>Float 32, double 64, long double 128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870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if</a:t>
            </a:r>
            <a:r>
              <a:rPr lang="en-US" altLang="zh-CN" baseline="0" dirty="0"/>
              <a:t> the size of a message is less than the cutoff message size, it will be buffered. Otherwise, </a:t>
            </a:r>
            <a:r>
              <a:rPr lang="en-US" altLang="zh-CN" baseline="0" dirty="0" err="1"/>
              <a:t>MPI_Send</a:t>
            </a:r>
            <a:r>
              <a:rPr lang="en-US" altLang="zh-CN" baseline="0" dirty="0"/>
              <a:t> will block.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582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梯形积分法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446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aseline="0">
                <a:ea typeface="微软雅黑" panose="020B0503020204020204" pitchFamily="34" charset="-122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 baseline="0"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86C12-4537-44DE-BFC3-A8F4E66C51CC}" type="datetime1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49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F02F-5C3F-48FA-84A4-184AC1FBC47F}" type="datetime1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0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DE3A-6714-4FBD-BCC7-F380D5EA2509}" type="datetime1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46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微软雅黑" panose="020B0503020204020204" pitchFamily="34" charset="-122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ea typeface="微软雅黑" panose="020B0503020204020204" pitchFamily="34" charset="-122"/>
              </a:defRPr>
            </a:lvl1pPr>
            <a:lvl2pPr>
              <a:defRPr baseline="0">
                <a:ea typeface="微软雅黑" panose="020B0503020204020204" pitchFamily="34" charset="-122"/>
              </a:defRPr>
            </a:lvl2pPr>
            <a:lvl3pPr>
              <a:defRPr baseline="0">
                <a:ea typeface="微软雅黑" panose="020B0503020204020204" pitchFamily="34" charset="-122"/>
              </a:defRPr>
            </a:lvl3pPr>
            <a:lvl4pPr>
              <a:defRPr baseline="0">
                <a:ea typeface="微软雅黑" panose="020B0503020204020204" pitchFamily="34" charset="-122"/>
              </a:defRPr>
            </a:lvl4pPr>
            <a:lvl5pPr>
              <a:defRPr baseline="0"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DC0D-C313-4515-A860-FD85BE556683}" type="datetime1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70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F87B-3B30-4938-9D09-2E2666A546E0}" type="datetime1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95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88657-46B5-45F9-B4FF-A03F610F5A05}" type="datetime1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68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7FCC-FF13-4F32-8BE5-5A5602026D99}" type="datetime1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86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293E0-3E49-4718-8F0A-3DEED93DD837}" type="datetime1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63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BF77-A431-43F7-98FA-9B89E9A88C76}" type="datetime1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575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6BA38-5319-470D-9282-75D4C2D1FD70}" type="datetime1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38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F29A1-57BD-4647-85CB-0D82E0BF346F}" type="datetime1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458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FFAE9-A158-467C-8443-7AECCB01AF4D}" type="datetime1">
              <a:rPr lang="zh-TW" altLang="en-US" smtClean="0"/>
              <a:t>2024/3/10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71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TextBox 18"/>
          <p:cNvSpPr txBox="1">
            <a:spLocks noChangeArrowheads="1"/>
          </p:cNvSpPr>
          <p:nvPr/>
        </p:nvSpPr>
        <p:spPr bwMode="auto">
          <a:xfrm>
            <a:off x="2195736" y="3933059"/>
            <a:ext cx="4679950" cy="52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任课教师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王桢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4101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9" y="307976"/>
            <a:ext cx="45466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1" y="255588"/>
            <a:ext cx="244792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7"/>
          <p:cNvSpPr txBox="1">
            <a:spLocks noChangeArrowheads="1"/>
          </p:cNvSpPr>
          <p:nvPr/>
        </p:nvSpPr>
        <p:spPr bwMode="auto">
          <a:xfrm>
            <a:off x="611560" y="2357830"/>
            <a:ext cx="8280919" cy="70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lvl="0" algn="ctr" eaLnBrk="1" hangingPunct="1">
              <a:defRPr/>
            </a:pPr>
            <a:r>
              <a:rPr lang="zh-CN" altLang="en-US" sz="4000" b="1" spc="300" dirty="0"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sz="4000" b="1" spc="300" dirty="0">
                <a:latin typeface="微软雅黑" pitchFamily="34" charset="-122"/>
                <a:ea typeface="微软雅黑" pitchFamily="34" charset="-122"/>
              </a:rPr>
              <a:t>MPI</a:t>
            </a:r>
            <a:r>
              <a:rPr lang="zh-CN" altLang="en-US" sz="4000" b="1" spc="300" dirty="0">
                <a:latin typeface="微软雅黑" pitchFamily="34" charset="-122"/>
                <a:ea typeface="微软雅黑" pitchFamily="34" charset="-122"/>
              </a:rPr>
              <a:t>进行分布式内存编程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88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337" y="1830253"/>
            <a:ext cx="8569325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3200" b="1" kern="0" dirty="0" err="1">
                <a:solidFill>
                  <a:srgbClr val="FF0000"/>
                </a:solidFill>
                <a:latin typeface="+mj-lt"/>
              </a:rPr>
              <a:t>mpiexec</a:t>
            </a:r>
            <a:r>
              <a:rPr lang="en-US" sz="3200" b="1" kern="0" dirty="0">
                <a:solidFill>
                  <a:srgbClr val="FF0000"/>
                </a:solidFill>
                <a:latin typeface="+mj-lt"/>
              </a:rPr>
              <a:t>  -n  &lt;number of processes&gt;   &lt;executable&gt;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8538" y="2924175"/>
            <a:ext cx="489585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3200" kern="0" dirty="0" err="1"/>
              <a:t>mpiexec</a:t>
            </a:r>
            <a:r>
              <a:rPr lang="en-US" sz="3200" kern="0" dirty="0"/>
              <a:t>  -n  1  ./</a:t>
            </a:r>
            <a:r>
              <a:rPr lang="en-US" sz="3200" kern="0" dirty="0" err="1"/>
              <a:t>mpi_hello</a:t>
            </a:r>
            <a:endParaRPr lang="en-US" sz="3200" kern="0" dirty="0"/>
          </a:p>
        </p:txBody>
      </p:sp>
      <p:sp>
        <p:nvSpPr>
          <p:cNvPr id="6" name="Rectangle 5"/>
          <p:cNvSpPr/>
          <p:nvPr/>
        </p:nvSpPr>
        <p:spPr>
          <a:xfrm>
            <a:off x="684213" y="4365625"/>
            <a:ext cx="489585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3200" kern="0" dirty="0" err="1"/>
              <a:t>mpiexec</a:t>
            </a:r>
            <a:r>
              <a:rPr lang="en-US" sz="3200" kern="0" dirty="0"/>
              <a:t>  -n  4  ./</a:t>
            </a:r>
            <a:r>
              <a:rPr lang="en-US" sz="3200" kern="0" dirty="0" err="1"/>
              <a:t>mpi_hello</a:t>
            </a:r>
            <a:endParaRPr lang="en-US" sz="3200" kern="0" dirty="0"/>
          </a:p>
        </p:txBody>
      </p:sp>
      <p:sp>
        <p:nvSpPr>
          <p:cNvPr id="7" name="TextBox 6"/>
          <p:cNvSpPr txBox="1"/>
          <p:nvPr/>
        </p:nvSpPr>
        <p:spPr>
          <a:xfrm>
            <a:off x="5076825" y="3789363"/>
            <a:ext cx="23985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i="1" dirty="0">
                <a:solidFill>
                  <a:srgbClr val="0066FF"/>
                </a:solidFill>
                <a:latin typeface="+mj-lt"/>
              </a:rPr>
              <a:t>run with 1 process</a:t>
            </a:r>
          </a:p>
        </p:txBody>
      </p:sp>
      <p:cxnSp>
        <p:nvCxnSpPr>
          <p:cNvPr id="27655" name="Straight Connector 8"/>
          <p:cNvCxnSpPr>
            <a:cxnSpLocks noChangeShapeType="1"/>
          </p:cNvCxnSpPr>
          <p:nvPr/>
        </p:nvCxnSpPr>
        <p:spPr bwMode="auto">
          <a:xfrm>
            <a:off x="539750" y="2636838"/>
            <a:ext cx="7704138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3635375" y="5300663"/>
            <a:ext cx="26582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i="1" dirty="0">
                <a:solidFill>
                  <a:srgbClr val="0066FF"/>
                </a:solidFill>
                <a:latin typeface="+mj-lt"/>
              </a:rPr>
              <a:t>run with 4 processes</a:t>
            </a:r>
          </a:p>
        </p:txBody>
      </p:sp>
      <p:sp>
        <p:nvSpPr>
          <p:cNvPr id="27657" name="Freeform 10"/>
          <p:cNvSpPr>
            <a:spLocks noChangeArrowheads="1"/>
          </p:cNvSpPr>
          <p:nvPr/>
        </p:nvSpPr>
        <p:spPr bwMode="auto">
          <a:xfrm>
            <a:off x="4283075" y="3421063"/>
            <a:ext cx="762000" cy="754062"/>
          </a:xfrm>
          <a:custGeom>
            <a:avLst/>
            <a:gdLst>
              <a:gd name="T0" fmla="*/ 762000 w 762000"/>
              <a:gd name="T1" fmla="*/ 646386 h 754117"/>
              <a:gd name="T2" fmla="*/ 99848 w 762000"/>
              <a:gd name="T3" fmla="*/ 646386 h 754117"/>
              <a:gd name="T4" fmla="*/ 162910 w 762000"/>
              <a:gd name="T5" fmla="*/ 0 h 754117"/>
              <a:gd name="T6" fmla="*/ 0 60000 65536"/>
              <a:gd name="T7" fmla="*/ 0 60000 65536"/>
              <a:gd name="T8" fmla="*/ 0 60000 65536"/>
              <a:gd name="T9" fmla="*/ 0 w 762000"/>
              <a:gd name="T10" fmla="*/ 0 h 754117"/>
              <a:gd name="T11" fmla="*/ 762000 w 762000"/>
              <a:gd name="T12" fmla="*/ 754117 h 7541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2000" h="754117">
                <a:moveTo>
                  <a:pt x="762000" y="646386"/>
                </a:moveTo>
                <a:cubicBezTo>
                  <a:pt x="480848" y="700251"/>
                  <a:pt x="199696" y="754117"/>
                  <a:pt x="99848" y="646386"/>
                </a:cubicBezTo>
                <a:cubicBezTo>
                  <a:pt x="0" y="538655"/>
                  <a:pt x="81455" y="269327"/>
                  <a:pt x="16291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/>
          </a:p>
        </p:txBody>
      </p:sp>
      <p:sp>
        <p:nvSpPr>
          <p:cNvPr id="27658" name="Freeform 11"/>
          <p:cNvSpPr>
            <a:spLocks noChangeArrowheads="1"/>
          </p:cNvSpPr>
          <p:nvPr/>
        </p:nvSpPr>
        <p:spPr bwMode="auto">
          <a:xfrm>
            <a:off x="2700338" y="4868863"/>
            <a:ext cx="762000" cy="754062"/>
          </a:xfrm>
          <a:custGeom>
            <a:avLst/>
            <a:gdLst>
              <a:gd name="T0" fmla="*/ 762000 w 762000"/>
              <a:gd name="T1" fmla="*/ 646386 h 754117"/>
              <a:gd name="T2" fmla="*/ 99848 w 762000"/>
              <a:gd name="T3" fmla="*/ 646386 h 754117"/>
              <a:gd name="T4" fmla="*/ 162910 w 762000"/>
              <a:gd name="T5" fmla="*/ 0 h 754117"/>
              <a:gd name="T6" fmla="*/ 0 60000 65536"/>
              <a:gd name="T7" fmla="*/ 0 60000 65536"/>
              <a:gd name="T8" fmla="*/ 0 60000 65536"/>
              <a:gd name="T9" fmla="*/ 0 w 762000"/>
              <a:gd name="T10" fmla="*/ 0 h 754117"/>
              <a:gd name="T11" fmla="*/ 762000 w 762000"/>
              <a:gd name="T12" fmla="*/ 754117 h 7541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2000" h="754117">
                <a:moveTo>
                  <a:pt x="762000" y="646386"/>
                </a:moveTo>
                <a:cubicBezTo>
                  <a:pt x="480848" y="700251"/>
                  <a:pt x="199696" y="754117"/>
                  <a:pt x="99848" y="646386"/>
                </a:cubicBezTo>
                <a:cubicBezTo>
                  <a:pt x="0" y="538655"/>
                  <a:pt x="81455" y="269327"/>
                  <a:pt x="16291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717CD0-A9D1-46FE-85F7-3F3933826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5072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Scalability</a:t>
            </a:r>
          </a:p>
        </p:txBody>
      </p:sp>
      <p:sp>
        <p:nvSpPr>
          <p:cNvPr id="1187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 program is 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scalable</a:t>
            </a:r>
            <a:r>
              <a:rPr lang="en-US" altLang="zh-CN">
                <a:ea typeface="宋体" panose="02010600030101010101" pitchFamily="2" charset="-122"/>
              </a:rPr>
              <a:t> if the problem size can be increased at a rate so that the efficiency doesn’t decrease as the number of processes increase.</a:t>
            </a: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118788" name="Picture 2" descr="balances,government,law,objects,Photographs,scales,scales of justice,symb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911" y="3443288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BE24B96-C3EC-447C-9C25-D4F802006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6329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Scalability</a:t>
            </a:r>
          </a:p>
        </p:txBody>
      </p:sp>
      <p:sp>
        <p:nvSpPr>
          <p:cNvPr id="1198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Programs that can maintain a constant efficiency without increasing the problem size are sometimes said to be 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strongly scalable</a:t>
            </a:r>
            <a:r>
              <a:rPr lang="en-US" altLang="zh-CN">
                <a:ea typeface="宋体" panose="02010600030101010101" pitchFamily="2" charset="-122"/>
              </a:rPr>
              <a:t>.</a:t>
            </a: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Programs that can maintain a constant efficiency if the problem size increases at the same rate as the number of processes are sometimes said to be 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weakly scalable</a:t>
            </a:r>
            <a:r>
              <a:rPr lang="en-US" altLang="zh-CN"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F8790F-77BE-4994-92F4-4900DD90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1980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027" y="2287088"/>
            <a:ext cx="7772400" cy="13239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A parallel sorting algorithm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7383C0-21BC-47DF-AC13-3E61E412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9477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Sorting</a:t>
            </a:r>
          </a:p>
        </p:txBody>
      </p:sp>
      <p:sp>
        <p:nvSpPr>
          <p:cNvPr id="121858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n</a:t>
            </a:r>
            <a:r>
              <a:rPr lang="en-US" altLang="zh-CN" dirty="0">
                <a:ea typeface="宋体" panose="02010600030101010101" pitchFamily="2" charset="-122"/>
              </a:rPr>
              <a:t> keys and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p = </a:t>
            </a:r>
            <a:r>
              <a:rPr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comm_sz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 processes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n/p</a:t>
            </a:r>
            <a:r>
              <a:rPr lang="en-US" altLang="zh-CN" dirty="0">
                <a:ea typeface="宋体" panose="02010600030101010101" pitchFamily="2" charset="-122"/>
              </a:rPr>
              <a:t> keys assigned to each process.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No restrictions on which keys are assigned to which processes.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When the algorithm terminates: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The keys assigned to each process should be sorted in (say) increasing order.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If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0 ≤ q &lt; r &lt; p</a:t>
            </a:r>
            <a:r>
              <a:rPr lang="en-US" altLang="zh-CN" dirty="0">
                <a:ea typeface="宋体" panose="02010600030101010101" pitchFamily="2" charset="-122"/>
              </a:rPr>
              <a:t>, then each key assigned to process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q</a:t>
            </a:r>
            <a:r>
              <a:rPr lang="en-US" altLang="zh-CN" dirty="0">
                <a:ea typeface="宋体" panose="02010600030101010101" pitchFamily="2" charset="-122"/>
              </a:rPr>
              <a:t> should be less than or equal to every key assigned to process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r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C9B5831-74F6-4847-8EB4-BF08784A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1829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/>
          <p:cNvSpPr>
            <a:spLocks noGrp="1"/>
          </p:cNvSpPr>
          <p:nvPr>
            <p:ph type="title"/>
          </p:nvPr>
        </p:nvSpPr>
        <p:spPr>
          <a:xfrm>
            <a:off x="635000" y="501424"/>
            <a:ext cx="8281987" cy="70802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Serial bubble sort</a:t>
            </a:r>
          </a:p>
        </p:txBody>
      </p:sp>
      <p:pic>
        <p:nvPicPr>
          <p:cNvPr id="1228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7" y="1588861"/>
            <a:ext cx="8323263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4" name="Picture 4" descr="backgrounds,bubbles,clear,colorful,fizz,floating,Fotolia,transparent,wallpapers,wa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3573463"/>
            <a:ext cx="2447925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FD8C64-4DEA-4564-8E09-4043E65E4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3588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Odd-even transposition sort</a:t>
            </a:r>
          </a:p>
        </p:txBody>
      </p:sp>
      <p:sp>
        <p:nvSpPr>
          <p:cNvPr id="123906" name="Content Placeholder 3"/>
          <p:cNvSpPr>
            <a:spLocks noGrp="1"/>
          </p:cNvSpPr>
          <p:nvPr>
            <p:ph idx="1"/>
          </p:nvPr>
        </p:nvSpPr>
        <p:spPr>
          <a:xfrm>
            <a:off x="628650" y="1595801"/>
            <a:ext cx="8270875" cy="287972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 sequence of phases.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Even phases, compare swaps:</a:t>
            </a:r>
            <a:br>
              <a:rPr lang="en-US" altLang="zh-CN" dirty="0">
                <a:ea typeface="宋体" panose="02010600030101010101" pitchFamily="2" charset="-122"/>
              </a:rPr>
            </a:br>
            <a:br>
              <a:rPr lang="en-US" altLang="zh-CN" dirty="0">
                <a:ea typeface="宋体" panose="02010600030101010101" pitchFamily="2" charset="-122"/>
              </a:rPr>
            </a:br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Odd phases, compare swaps:</a:t>
            </a:r>
          </a:p>
        </p:txBody>
      </p:sp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87" y="4546963"/>
            <a:ext cx="5143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2" y="2962638"/>
            <a:ext cx="49307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24A471-8772-43BE-B832-F4FAAEFF0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9532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</a:t>
            </a:r>
          </a:p>
        </p:txBody>
      </p:sp>
      <p:sp>
        <p:nvSpPr>
          <p:cNvPr id="124930" name="Content Placeholder 4"/>
          <p:cNvSpPr>
            <a:spLocks noGrp="1"/>
          </p:cNvSpPr>
          <p:nvPr>
            <p:ph idx="1"/>
          </p:nvPr>
        </p:nvSpPr>
        <p:spPr>
          <a:xfrm>
            <a:off x="628650" y="1609726"/>
            <a:ext cx="8270875" cy="511175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Start:  5, 9, 4, 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Even phase:  compare-swap (5,9) and (4,3)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 getting the list  5, 9, 3, 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Odd phase:  compare-swap (9,3)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getting the list  5, 3, 9, 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Even phase:  compare-swap (5,3) and (9,4)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 getting the list  3, 5, 4, 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Odd phase:  compare-swap (5,4)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getting the list  3, 4, 5, 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14F5F5-5BEA-4285-B2FD-EC20419B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3174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Serial odd-even transposition sort</a:t>
            </a:r>
          </a:p>
        </p:txBody>
      </p:sp>
      <p:pic>
        <p:nvPicPr>
          <p:cNvPr id="1259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87" y="1223963"/>
            <a:ext cx="5184775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1FE3E4-3311-42AD-AD81-336D8465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107</a:t>
            </a:fld>
            <a:endParaRPr lang="zh-TW" altLang="en-US"/>
          </a:p>
        </p:txBody>
      </p:sp>
      <p:sp>
        <p:nvSpPr>
          <p:cNvPr id="2" name="圆角矩形 1"/>
          <p:cNvSpPr/>
          <p:nvPr/>
        </p:nvSpPr>
        <p:spPr>
          <a:xfrm>
            <a:off x="5546869" y="2882803"/>
            <a:ext cx="900439" cy="286186"/>
          </a:xfrm>
          <a:prstGeom prst="roundRect">
            <a:avLst/>
          </a:prstGeom>
          <a:solidFill>
            <a:schemeClr val="accent2">
              <a:alpha val="14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743502" y="4567765"/>
            <a:ext cx="900439" cy="286186"/>
          </a:xfrm>
          <a:prstGeom prst="roundRect">
            <a:avLst/>
          </a:prstGeom>
          <a:solidFill>
            <a:schemeClr val="accent2">
              <a:alpha val="14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064827" y="3168989"/>
            <a:ext cx="1678675" cy="236162"/>
          </a:xfrm>
          <a:prstGeom prst="roundRect">
            <a:avLst/>
          </a:prstGeom>
          <a:solidFill>
            <a:schemeClr val="accent2">
              <a:alpha val="14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160171" y="4828939"/>
            <a:ext cx="1583331" cy="238652"/>
          </a:xfrm>
          <a:prstGeom prst="roundRect">
            <a:avLst/>
          </a:prstGeom>
          <a:solidFill>
            <a:schemeClr val="accent2">
              <a:alpha val="14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4847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3"/>
          <p:cNvSpPr>
            <a:spLocks noGrp="1"/>
          </p:cNvSpPr>
          <p:nvPr>
            <p:ph type="title"/>
          </p:nvPr>
        </p:nvSpPr>
        <p:spPr>
          <a:xfrm>
            <a:off x="585062" y="365760"/>
            <a:ext cx="8281987" cy="132397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Communications among tasks in odd-even sort</a:t>
            </a:r>
          </a:p>
        </p:txBody>
      </p:sp>
      <p:pic>
        <p:nvPicPr>
          <p:cNvPr id="126979" name="Picture 2" descr="f03-12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24" y="1850073"/>
            <a:ext cx="8343900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5211" y="5739448"/>
            <a:ext cx="6839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i="1" dirty="0">
                <a:solidFill>
                  <a:srgbClr val="FF0000"/>
                </a:solidFill>
                <a:latin typeface="+mj-lt"/>
              </a:rPr>
              <a:t>Tasks determining a[</a:t>
            </a:r>
            <a:r>
              <a:rPr lang="en-US" sz="2800" i="1" dirty="0" err="1">
                <a:solidFill>
                  <a:srgbClr val="FF0000"/>
                </a:solidFill>
                <a:latin typeface="+mj-lt"/>
              </a:rPr>
              <a:t>i</a:t>
            </a:r>
            <a:r>
              <a:rPr lang="en-US" sz="2800" i="1" dirty="0">
                <a:solidFill>
                  <a:srgbClr val="FF0000"/>
                </a:solidFill>
                <a:latin typeface="+mj-lt"/>
              </a:rPr>
              <a:t>] are labeled with a[</a:t>
            </a:r>
            <a:r>
              <a:rPr lang="en-US" sz="2800" i="1" dirty="0" err="1">
                <a:solidFill>
                  <a:srgbClr val="FF0000"/>
                </a:solidFill>
                <a:latin typeface="+mj-lt"/>
              </a:rPr>
              <a:t>i</a:t>
            </a:r>
            <a:r>
              <a:rPr lang="en-US" sz="2800" i="1" dirty="0">
                <a:solidFill>
                  <a:srgbClr val="FF0000"/>
                </a:solidFill>
                <a:latin typeface="+mj-lt"/>
              </a:rPr>
              <a:t>].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BBE9267-B78B-49C8-80A9-7F77546A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8971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/>
          <p:cNvSpPr>
            <a:spLocks noGrp="1"/>
          </p:cNvSpPr>
          <p:nvPr>
            <p:ph type="title"/>
          </p:nvPr>
        </p:nvSpPr>
        <p:spPr>
          <a:xfrm>
            <a:off x="468313" y="0"/>
            <a:ext cx="8281987" cy="132397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Parallel odd-even transposition sort</a:t>
            </a:r>
          </a:p>
        </p:txBody>
      </p:sp>
      <p:pic>
        <p:nvPicPr>
          <p:cNvPr id="1280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989138"/>
            <a:ext cx="824865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92B82A-E01D-4716-A798-9010AED8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964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344975" y="1517424"/>
            <a:ext cx="4895850" cy="5222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/>
              <a:t>mpiexec</a:t>
            </a:r>
            <a:r>
              <a:rPr lang="en-US" sz="2800" kern="0" dirty="0"/>
              <a:t>  -n  1  ./</a:t>
            </a:r>
            <a:r>
              <a:rPr lang="en-US" sz="2800" kern="0" dirty="0" err="1"/>
              <a:t>mpi_hello</a:t>
            </a:r>
            <a:endParaRPr lang="en-US" sz="2800" kern="0" dirty="0"/>
          </a:p>
        </p:txBody>
      </p:sp>
      <p:sp>
        <p:nvSpPr>
          <p:cNvPr id="5" name="Rectangle 4"/>
          <p:cNvSpPr/>
          <p:nvPr/>
        </p:nvSpPr>
        <p:spPr>
          <a:xfrm>
            <a:off x="1344975" y="3389086"/>
            <a:ext cx="48958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/>
              <a:t>mpiexec</a:t>
            </a:r>
            <a:r>
              <a:rPr lang="en-US" sz="2800" kern="0" dirty="0"/>
              <a:t>  -n  4  ./</a:t>
            </a:r>
            <a:r>
              <a:rPr lang="en-US" sz="2800" kern="0" dirty="0" err="1"/>
              <a:t>mpi_hello</a:t>
            </a:r>
            <a:endParaRPr lang="en-US" sz="2800" kern="0" dirty="0"/>
          </a:p>
        </p:txBody>
      </p:sp>
      <p:sp>
        <p:nvSpPr>
          <p:cNvPr id="6" name="Rectangle 5"/>
          <p:cNvSpPr/>
          <p:nvPr/>
        </p:nvSpPr>
        <p:spPr>
          <a:xfrm>
            <a:off x="1921237" y="2236561"/>
            <a:ext cx="5903913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</a:rPr>
              <a:t>Greetings from process 0 of 1 !</a:t>
            </a:r>
          </a:p>
        </p:txBody>
      </p:sp>
      <p:sp>
        <p:nvSpPr>
          <p:cNvPr id="7" name="Rectangle 6"/>
          <p:cNvSpPr/>
          <p:nvPr/>
        </p:nvSpPr>
        <p:spPr>
          <a:xfrm>
            <a:off x="1921237" y="4181249"/>
            <a:ext cx="5903913" cy="20748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</a:rPr>
              <a:t>Greetings from process 0 of 4 !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</a:rPr>
              <a:t>Greetings from process 1 of 4 !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</a:rPr>
              <a:t>Greetings from process 2 of 4 !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</a:rPr>
              <a:t>Greetings from process 3 of 4 !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1271950" y="1517424"/>
            <a:ext cx="5905500" cy="58477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>
              <a:latin typeface="+mn-lt"/>
            </a:endParaRPr>
          </a:p>
        </p:txBody>
      </p:sp>
      <p:sp>
        <p:nvSpPr>
          <p:cNvPr id="28680" name="Rectangle 10"/>
          <p:cNvSpPr>
            <a:spLocks noChangeArrowheads="1"/>
          </p:cNvSpPr>
          <p:nvPr/>
        </p:nvSpPr>
        <p:spPr bwMode="auto">
          <a:xfrm>
            <a:off x="1271950" y="3460524"/>
            <a:ext cx="5905500" cy="58477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>
              <a:latin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D9C03E-7970-459F-B17B-EB573913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81898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Pseudo-code</a:t>
            </a:r>
          </a:p>
        </p:txBody>
      </p:sp>
      <p:pic>
        <p:nvPicPr>
          <p:cNvPr id="1290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748982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E4386C-FA7B-4E66-8EAC-09EE8A46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17653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>
          <a:xfrm>
            <a:off x="628650" y="317499"/>
            <a:ext cx="8281987" cy="708025"/>
          </a:xfrm>
        </p:spPr>
        <p:txBody>
          <a:bodyPr/>
          <a:lstStyle/>
          <a:p>
            <a:r>
              <a:rPr lang="en-US" altLang="zh-CN" dirty="0" err="1">
                <a:ea typeface="宋体" panose="02010600030101010101" pitchFamily="2" charset="-122"/>
              </a:rPr>
              <a:t>Compute_partner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1300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77962"/>
            <a:ext cx="7920038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8BC7DB9-90F3-4902-9002-E2C409399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7524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Safety in MPI programs</a:t>
            </a:r>
          </a:p>
        </p:txBody>
      </p:sp>
      <p:sp>
        <p:nvSpPr>
          <p:cNvPr id="1310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The MPI standard allows </a:t>
            </a:r>
            <a:r>
              <a:rPr lang="en-US" altLang="zh-CN" dirty="0" err="1">
                <a:ea typeface="宋体" panose="02010600030101010101" pitchFamily="2" charset="-122"/>
              </a:rPr>
              <a:t>MPI_Send</a:t>
            </a:r>
            <a:r>
              <a:rPr lang="en-US" altLang="zh-CN" dirty="0">
                <a:ea typeface="宋体" panose="02010600030101010101" pitchFamily="2" charset="-122"/>
              </a:rPr>
              <a:t> to behave in two different ways: 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it can simply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copy</a:t>
            </a:r>
            <a:r>
              <a:rPr lang="en-US" altLang="zh-CN" dirty="0">
                <a:ea typeface="宋体" panose="02010600030101010101" pitchFamily="2" charset="-122"/>
              </a:rPr>
              <a:t> the message into an MPI managed buffer and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return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or it can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block</a:t>
            </a:r>
            <a:r>
              <a:rPr lang="en-US" altLang="zh-CN" dirty="0">
                <a:ea typeface="宋体" panose="02010600030101010101" pitchFamily="2" charset="-122"/>
              </a:rPr>
              <a:t> until the matching call to </a:t>
            </a:r>
            <a:r>
              <a:rPr lang="en-US" altLang="zh-CN" dirty="0" err="1">
                <a:ea typeface="宋体" panose="02010600030101010101" pitchFamily="2" charset="-122"/>
              </a:rPr>
              <a:t>MPI_Recv</a:t>
            </a:r>
            <a:r>
              <a:rPr lang="en-US" altLang="zh-CN" dirty="0">
                <a:ea typeface="宋体" panose="02010600030101010101" pitchFamily="2" charset="-122"/>
              </a:rPr>
              <a:t> starts.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DC43B5-59E1-4476-88B2-22513834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044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Safety in MPI programs</a:t>
            </a:r>
          </a:p>
        </p:txBody>
      </p:sp>
      <p:sp>
        <p:nvSpPr>
          <p:cNvPr id="1320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Many implementations of MPI set a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threshold</a:t>
            </a:r>
            <a:r>
              <a:rPr lang="en-US" altLang="zh-CN" dirty="0">
                <a:ea typeface="宋体" panose="02010600030101010101" pitchFamily="2" charset="-122"/>
              </a:rPr>
              <a:t> at which the system switches from buffering to blocking. 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Relatively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small messages </a:t>
            </a:r>
            <a:r>
              <a:rPr lang="en-US" altLang="zh-CN" dirty="0">
                <a:ea typeface="宋体" panose="02010600030101010101" pitchFamily="2" charset="-122"/>
              </a:rPr>
              <a:t>will be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buffered</a:t>
            </a:r>
            <a:r>
              <a:rPr lang="en-US" altLang="zh-CN" dirty="0">
                <a:ea typeface="宋体" panose="02010600030101010101" pitchFamily="2" charset="-122"/>
              </a:rPr>
              <a:t> by </a:t>
            </a:r>
            <a:r>
              <a:rPr lang="en-US" altLang="zh-CN" dirty="0" err="1">
                <a:ea typeface="宋体" panose="02010600030101010101" pitchFamily="2" charset="-122"/>
              </a:rPr>
              <a:t>MPI_Send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Larger messages</a:t>
            </a:r>
            <a:r>
              <a:rPr lang="en-US" altLang="zh-CN" dirty="0">
                <a:ea typeface="宋体" panose="02010600030101010101" pitchFamily="2" charset="-122"/>
              </a:rPr>
              <a:t>, will cause it to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block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8D1514-E3A5-4707-BE39-8459722B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48406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Safety in MPI programs</a:t>
            </a:r>
          </a:p>
        </p:txBody>
      </p:sp>
      <p:sp>
        <p:nvSpPr>
          <p:cNvPr id="133122" name="Content Placeholder 2"/>
          <p:cNvSpPr>
            <a:spLocks noGrp="1"/>
          </p:cNvSpPr>
          <p:nvPr>
            <p:ph idx="1"/>
          </p:nvPr>
        </p:nvSpPr>
        <p:spPr>
          <a:xfrm>
            <a:off x="436562" y="1690689"/>
            <a:ext cx="8270875" cy="3671887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If the </a:t>
            </a:r>
            <a:r>
              <a:rPr lang="en-US" altLang="zh-CN" dirty="0" err="1">
                <a:ea typeface="宋体" panose="02010600030101010101" pitchFamily="2" charset="-122"/>
              </a:rPr>
              <a:t>MPI_Send</a:t>
            </a:r>
            <a:r>
              <a:rPr lang="en-US" altLang="zh-CN" dirty="0">
                <a:ea typeface="宋体" panose="02010600030101010101" pitchFamily="2" charset="-122"/>
              </a:rPr>
              <a:t> executed by each process blocks, no process will be able to start executing a call to </a:t>
            </a:r>
            <a:r>
              <a:rPr lang="en-US" altLang="zh-CN" dirty="0" err="1">
                <a:ea typeface="宋体" panose="02010600030101010101" pitchFamily="2" charset="-122"/>
              </a:rPr>
              <a:t>MPI_Recv</a:t>
            </a:r>
            <a:r>
              <a:rPr lang="en-US" altLang="zh-CN" dirty="0">
                <a:ea typeface="宋体" panose="02010600030101010101" pitchFamily="2" charset="-122"/>
              </a:rPr>
              <a:t>, and the program will hang or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deadlock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Each process is blocked waiting for an event that will never happen.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5600" y="5445125"/>
            <a:ext cx="275431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latin typeface="+mn-lt"/>
              </a:rPr>
              <a:t>(see pseudo-code)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5ECE541-600B-4E81-8775-AFC7A09F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1634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Safety in MPI programs</a:t>
            </a:r>
          </a:p>
        </p:txBody>
      </p:sp>
      <p:sp>
        <p:nvSpPr>
          <p:cNvPr id="1341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 program that relies on MPI provided buffering is said to be 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unsafe</a:t>
            </a:r>
            <a:r>
              <a:rPr lang="en-US" altLang="zh-CN">
                <a:ea typeface="宋体" panose="02010600030101010101" pitchFamily="2" charset="-122"/>
              </a:rPr>
              <a:t>. </a:t>
            </a:r>
          </a:p>
          <a:p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Such a program may run without problems for various sets of input, but it may hang or crash with other sets.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86AE715-D2A0-4C19-B47D-168D1C86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535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/>
          <p:cNvSpPr>
            <a:spLocks noGrp="1"/>
          </p:cNvSpPr>
          <p:nvPr>
            <p:ph type="title"/>
          </p:nvPr>
        </p:nvSpPr>
        <p:spPr>
          <a:xfrm>
            <a:off x="628650" y="382699"/>
            <a:ext cx="8281987" cy="582612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ea typeface="宋体" panose="02010600030101010101" pitchFamily="2" charset="-122"/>
              </a:rPr>
              <a:t>MPI_Ssend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35170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808287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An alternative to </a:t>
            </a:r>
            <a:r>
              <a:rPr lang="en-US" altLang="zh-CN" dirty="0" err="1">
                <a:ea typeface="宋体" panose="02010600030101010101" pitchFamily="2" charset="-122"/>
              </a:rPr>
              <a:t>MPI_Send</a:t>
            </a:r>
            <a:r>
              <a:rPr lang="en-US" altLang="zh-CN" dirty="0">
                <a:ea typeface="宋体" panose="02010600030101010101" pitchFamily="2" charset="-122"/>
              </a:rPr>
              <a:t> defined by the MPI standard.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The extra “s” stands for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synchronous</a:t>
            </a:r>
            <a:r>
              <a:rPr lang="en-US" altLang="zh-CN" dirty="0">
                <a:ea typeface="宋体" panose="02010600030101010101" pitchFamily="2" charset="-122"/>
              </a:rPr>
              <a:t> and </a:t>
            </a:r>
            <a:r>
              <a:rPr lang="en-US" altLang="zh-CN" dirty="0" err="1">
                <a:ea typeface="宋体" panose="02010600030101010101" pitchFamily="2" charset="-122"/>
              </a:rPr>
              <a:t>MPI_Ssend</a:t>
            </a:r>
            <a:r>
              <a:rPr lang="en-US" altLang="zh-CN" dirty="0">
                <a:ea typeface="宋体" panose="02010600030101010101" pitchFamily="2" charset="-122"/>
              </a:rPr>
              <a:t> is guaranteed to block until the matching receive starts.</a:t>
            </a:r>
          </a:p>
        </p:txBody>
      </p:sp>
      <p:grpSp>
        <p:nvGrpSpPr>
          <p:cNvPr id="135172" name="Group 6"/>
          <p:cNvGrpSpPr>
            <a:grpSpLocks/>
          </p:cNvGrpSpPr>
          <p:nvPr/>
        </p:nvGrpSpPr>
        <p:grpSpPr bwMode="auto">
          <a:xfrm>
            <a:off x="1527810" y="3521165"/>
            <a:ext cx="5656263" cy="2232025"/>
            <a:chOff x="1547664" y="3861048"/>
            <a:chExt cx="5296272" cy="1811263"/>
          </a:xfrm>
        </p:grpSpPr>
        <p:pic>
          <p:nvPicPr>
            <p:cNvPr id="13517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3861048"/>
              <a:ext cx="5181600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17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4653136"/>
              <a:ext cx="4648200" cy="101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C2A73A-C5F2-42AE-92A9-713226EF2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8138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itle 1"/>
          <p:cNvSpPr>
            <a:spLocks noGrp="1"/>
          </p:cNvSpPr>
          <p:nvPr>
            <p:ph type="title"/>
          </p:nvPr>
        </p:nvSpPr>
        <p:spPr>
          <a:xfrm>
            <a:off x="628650" y="173037"/>
            <a:ext cx="78867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Restructuring communication</a:t>
            </a:r>
          </a:p>
        </p:txBody>
      </p:sp>
      <p:pic>
        <p:nvPicPr>
          <p:cNvPr id="1361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12875"/>
            <a:ext cx="759936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357563"/>
            <a:ext cx="8180387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7" name="Freeform 5"/>
          <p:cNvSpPr>
            <a:spLocks noChangeArrowheads="1"/>
          </p:cNvSpPr>
          <p:nvPr/>
        </p:nvSpPr>
        <p:spPr bwMode="auto">
          <a:xfrm>
            <a:off x="3454400" y="2305050"/>
            <a:ext cx="585788" cy="1016000"/>
          </a:xfrm>
          <a:custGeom>
            <a:avLst/>
            <a:gdLst>
              <a:gd name="T0" fmla="*/ 58821 w 585536"/>
              <a:gd name="T1" fmla="*/ 37432 h 1016001"/>
              <a:gd name="T2" fmla="*/ 491958 w 585536"/>
              <a:gd name="T3" fmla="*/ 37432 h 1016001"/>
              <a:gd name="T4" fmla="*/ 74863 w 585536"/>
              <a:gd name="T5" fmla="*/ 262022 h 1016001"/>
              <a:gd name="T6" fmla="*/ 491958 w 585536"/>
              <a:gd name="T7" fmla="*/ 310148 h 1016001"/>
              <a:gd name="T8" fmla="*/ 10695 w 585536"/>
              <a:gd name="T9" fmla="*/ 534738 h 1016001"/>
              <a:gd name="T10" fmla="*/ 556126 w 585536"/>
              <a:gd name="T11" fmla="*/ 566822 h 1016001"/>
              <a:gd name="T12" fmla="*/ 187158 w 585536"/>
              <a:gd name="T13" fmla="*/ 711201 h 1016001"/>
              <a:gd name="T14" fmla="*/ 139032 w 585536"/>
              <a:gd name="T15" fmla="*/ 1016001 h 10160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85536"/>
              <a:gd name="T25" fmla="*/ 0 h 1016001"/>
              <a:gd name="T26" fmla="*/ 585536 w 585536"/>
              <a:gd name="T27" fmla="*/ 1016001 h 101600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85536" h="1016001">
                <a:moveTo>
                  <a:pt x="58821" y="37432"/>
                </a:moveTo>
                <a:cubicBezTo>
                  <a:pt x="274052" y="18716"/>
                  <a:pt x="489284" y="0"/>
                  <a:pt x="491958" y="37432"/>
                </a:cubicBezTo>
                <a:cubicBezTo>
                  <a:pt x="494632" y="74864"/>
                  <a:pt x="74863" y="216569"/>
                  <a:pt x="74863" y="262022"/>
                </a:cubicBezTo>
                <a:cubicBezTo>
                  <a:pt x="74863" y="307475"/>
                  <a:pt x="502653" y="264695"/>
                  <a:pt x="491958" y="310148"/>
                </a:cubicBezTo>
                <a:cubicBezTo>
                  <a:pt x="481263" y="355601"/>
                  <a:pt x="0" y="491959"/>
                  <a:pt x="10695" y="534738"/>
                </a:cubicBezTo>
                <a:cubicBezTo>
                  <a:pt x="21390" y="577517"/>
                  <a:pt x="526716" y="537412"/>
                  <a:pt x="556126" y="566822"/>
                </a:cubicBezTo>
                <a:cubicBezTo>
                  <a:pt x="585536" y="596232"/>
                  <a:pt x="256674" y="636338"/>
                  <a:pt x="187158" y="711201"/>
                </a:cubicBezTo>
                <a:cubicBezTo>
                  <a:pt x="117642" y="786064"/>
                  <a:pt x="128337" y="901032"/>
                  <a:pt x="139032" y="1016001"/>
                </a:cubicBezTo>
              </a:path>
            </a:pathLst>
          </a:custGeom>
          <a:noFill/>
          <a:ln w="22225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37D1D5-0B70-4EB3-A473-080FF9CD2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117</a:t>
            </a:fld>
            <a:endParaRPr lang="zh-TW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1017938" y="4900068"/>
            <a:ext cx="956281" cy="69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017939" y="5401475"/>
            <a:ext cx="956281" cy="69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684213" y="1347169"/>
            <a:ext cx="7599362" cy="957881"/>
          </a:xfrm>
          <a:prstGeom prst="round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0813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3"/>
          <p:cNvSpPr>
            <a:spLocks noGrp="1"/>
          </p:cNvSpPr>
          <p:nvPr>
            <p:ph type="title"/>
          </p:nvPr>
        </p:nvSpPr>
        <p:spPr>
          <a:xfrm>
            <a:off x="385536" y="300446"/>
            <a:ext cx="8281987" cy="132397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Safe comm. with five processes</a:t>
            </a:r>
          </a:p>
        </p:txBody>
      </p:sp>
      <p:pic>
        <p:nvPicPr>
          <p:cNvPr id="139267" name="Picture 2" descr="f03-13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52" y="1624421"/>
            <a:ext cx="5630472" cy="467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2F5BAB-8430-4D66-B7FB-AB6A6BB4F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8883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/>
          <p:cNvSpPr>
            <a:spLocks noGrp="1"/>
          </p:cNvSpPr>
          <p:nvPr>
            <p:ph type="title"/>
          </p:nvPr>
        </p:nvSpPr>
        <p:spPr>
          <a:xfrm>
            <a:off x="628650" y="762681"/>
            <a:ext cx="8281987" cy="582612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ea typeface="宋体" panose="02010600030101010101" pitchFamily="2" charset="-122"/>
              </a:rPr>
              <a:t>MPI_Sendrecv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372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An alternative to scheduling the communications ourselves. 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Carries out a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blocking send </a:t>
            </a:r>
            <a:r>
              <a:rPr lang="en-US" altLang="zh-CN" dirty="0">
                <a:ea typeface="宋体" panose="02010600030101010101" pitchFamily="2" charset="-122"/>
              </a:rPr>
              <a:t>and a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receive</a:t>
            </a:r>
            <a:r>
              <a:rPr lang="en-US" altLang="zh-CN" dirty="0">
                <a:ea typeface="宋体" panose="02010600030101010101" pitchFamily="2" charset="-122"/>
              </a:rPr>
              <a:t> in a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single call. 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The </a:t>
            </a:r>
            <a:r>
              <a:rPr lang="en-US" altLang="zh-CN" dirty="0" err="1">
                <a:ea typeface="宋体" panose="02010600030101010101" pitchFamily="2" charset="-122"/>
              </a:rPr>
              <a:t>dest</a:t>
            </a:r>
            <a:r>
              <a:rPr lang="en-US" altLang="zh-CN" dirty="0">
                <a:ea typeface="宋体" panose="02010600030101010101" pitchFamily="2" charset="-122"/>
              </a:rPr>
              <a:t> and the source can be the same or different. 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Especially useful because MPI schedules the communications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so that the program won’t hang or crash.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01E3A5C-AE8C-4A43-A808-9C7F1DDB6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09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MPI Programs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684213" y="1528354"/>
            <a:ext cx="8270875" cy="4491446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Written in C.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Has main.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Uses </a:t>
            </a:r>
            <a:r>
              <a:rPr lang="en-US" altLang="zh-CN" dirty="0" err="1">
                <a:ea typeface="宋体" panose="02010600030101010101" pitchFamily="2" charset="-122"/>
              </a:rPr>
              <a:t>stdio.h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dirty="0" err="1">
                <a:ea typeface="宋体" panose="02010600030101010101" pitchFamily="2" charset="-122"/>
              </a:rPr>
              <a:t>string.h</a:t>
            </a:r>
            <a:r>
              <a:rPr lang="en-US" altLang="zh-CN" dirty="0">
                <a:ea typeface="宋体" panose="02010600030101010101" pitchFamily="2" charset="-122"/>
              </a:rPr>
              <a:t>, etc.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Need to add </a:t>
            </a:r>
            <a:r>
              <a:rPr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mpi.h</a:t>
            </a:r>
            <a:r>
              <a:rPr lang="en-US" altLang="zh-CN" dirty="0">
                <a:ea typeface="宋体" panose="02010600030101010101" pitchFamily="2" charset="-122"/>
              </a:rPr>
              <a:t> header file.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Identifiers defined by MPI start with “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MPI_</a:t>
            </a:r>
            <a:r>
              <a:rPr lang="en-US" altLang="zh-CN" dirty="0">
                <a:ea typeface="宋体" panose="02010600030101010101" pitchFamily="2" charset="-122"/>
              </a:rPr>
              <a:t>”.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First letter following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underscore</a:t>
            </a:r>
            <a:r>
              <a:rPr lang="en-US" altLang="zh-CN" dirty="0">
                <a:ea typeface="宋体" panose="02010600030101010101" pitchFamily="2" charset="-122"/>
              </a:rPr>
              <a:t> is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uppercase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For function names and MPI-defined types.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Helps to avoid confusion.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776239-22DB-427A-AEB1-87BB1038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9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9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/>
          <p:cNvSpPr>
            <a:spLocks noGrp="1"/>
          </p:cNvSpPr>
          <p:nvPr>
            <p:ph type="title"/>
          </p:nvPr>
        </p:nvSpPr>
        <p:spPr>
          <a:xfrm>
            <a:off x="611188" y="436110"/>
            <a:ext cx="8281987" cy="582612"/>
          </a:xfrm>
        </p:spPr>
        <p:txBody>
          <a:bodyPr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MPI_Sendrecv</a:t>
            </a:r>
          </a:p>
        </p:txBody>
      </p:sp>
      <p:grpSp>
        <p:nvGrpSpPr>
          <p:cNvPr id="138243" name="Group 7"/>
          <p:cNvGrpSpPr>
            <a:grpSpLocks/>
          </p:cNvGrpSpPr>
          <p:nvPr/>
        </p:nvGrpSpPr>
        <p:grpSpPr bwMode="auto">
          <a:xfrm>
            <a:off x="539750" y="1307647"/>
            <a:ext cx="7632700" cy="4895850"/>
            <a:chOff x="1043608" y="1268760"/>
            <a:chExt cx="5619750" cy="3293343"/>
          </a:xfrm>
        </p:grpSpPr>
        <p:pic>
          <p:nvPicPr>
            <p:cNvPr id="13824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268760"/>
              <a:ext cx="5619750" cy="163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824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2780928"/>
              <a:ext cx="4848225" cy="178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3B2D0D-7A03-46BB-AB04-3D2A49E8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120</a:t>
            </a:fld>
            <a:endParaRPr lang="zh-TW" altLang="en-US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599829" y="3151909"/>
            <a:ext cx="2999880" cy="3019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676029" y="5034641"/>
            <a:ext cx="3200771" cy="301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0005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itle 1"/>
          <p:cNvSpPr>
            <a:spLocks noGrp="1"/>
          </p:cNvSpPr>
          <p:nvPr>
            <p:ph type="title"/>
          </p:nvPr>
        </p:nvSpPr>
        <p:spPr>
          <a:xfrm>
            <a:off x="468313" y="287383"/>
            <a:ext cx="8281987" cy="58420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ea typeface="宋体" panose="02010600030101010101" pitchFamily="2" charset="-122"/>
              </a:rPr>
              <a:t>Parallel odd-even transposition sort</a:t>
            </a:r>
          </a:p>
        </p:txBody>
      </p:sp>
      <p:pic>
        <p:nvPicPr>
          <p:cNvPr id="1402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353" y="1084445"/>
            <a:ext cx="5543550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462E17-B345-42F3-B8C6-0A77A08EA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121</a:t>
            </a:fld>
            <a:endParaRPr lang="zh-TW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2804857" y="1633356"/>
            <a:ext cx="2932828" cy="2094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804857" y="1867158"/>
            <a:ext cx="2849705" cy="2094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3456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Run-times of parallel odd-even sort</a:t>
            </a:r>
          </a:p>
        </p:txBody>
      </p:sp>
      <p:pic>
        <p:nvPicPr>
          <p:cNvPr id="141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484313"/>
            <a:ext cx="7056438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11638" y="5084763"/>
            <a:ext cx="331311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(times are in milliseconds)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F40782-259D-42BE-BAA5-81198253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1662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Concluding Remarks (1)</a:t>
            </a:r>
          </a:p>
        </p:txBody>
      </p:sp>
      <p:sp>
        <p:nvSpPr>
          <p:cNvPr id="1423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MPI</a:t>
            </a:r>
            <a:r>
              <a:rPr lang="en-US" altLang="zh-CN" dirty="0">
                <a:ea typeface="宋体" panose="02010600030101010101" pitchFamily="2" charset="-122"/>
              </a:rPr>
              <a:t> or the Message-Passing Interface is a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library of functions</a:t>
            </a:r>
            <a:r>
              <a:rPr lang="en-US" altLang="zh-CN" dirty="0">
                <a:ea typeface="宋体" panose="02010600030101010101" pitchFamily="2" charset="-122"/>
              </a:rPr>
              <a:t> that can be called from C, C++, or Fortran programs.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A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communicator</a:t>
            </a:r>
            <a:r>
              <a:rPr lang="en-US" altLang="zh-CN" dirty="0">
                <a:ea typeface="宋体" panose="02010600030101010101" pitchFamily="2" charset="-122"/>
              </a:rPr>
              <a:t> is a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collection of processes </a:t>
            </a:r>
            <a:r>
              <a:rPr lang="en-US" altLang="zh-CN" dirty="0">
                <a:ea typeface="宋体" panose="02010600030101010101" pitchFamily="2" charset="-122"/>
              </a:rPr>
              <a:t>that can send messages to each other.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Many parallel programs use the single-program multiple data or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SPMD</a:t>
            </a:r>
            <a:r>
              <a:rPr lang="en-US" altLang="zh-CN" dirty="0">
                <a:ea typeface="宋体" panose="02010600030101010101" pitchFamily="2" charset="-122"/>
              </a:rPr>
              <a:t> approach.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71E670-1A65-467A-A2C2-E093382BE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0460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Concluding Remarks (2)</a:t>
            </a:r>
          </a:p>
        </p:txBody>
      </p:sp>
      <p:sp>
        <p:nvSpPr>
          <p:cNvPr id="143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Most serial programs are deterministic: if we run the same program with the same input we’ll get the same output. </a:t>
            </a:r>
          </a:p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Parallel</a:t>
            </a:r>
            <a:r>
              <a:rPr lang="en-US" altLang="zh-CN" dirty="0">
                <a:ea typeface="宋体" panose="02010600030101010101" pitchFamily="2" charset="-122"/>
              </a:rPr>
              <a:t> programs often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don’t possess this property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Collective communications involve all the processes in a communicator.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821C61-232D-417D-BB04-82A79C363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95626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Concluding Remarks (3)</a:t>
            </a:r>
          </a:p>
        </p:txBody>
      </p:sp>
      <p:sp>
        <p:nvSpPr>
          <p:cNvPr id="144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When we time parallel programs, we’re usually interested in elapsed time or “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wall clock time</a:t>
            </a:r>
            <a:r>
              <a:rPr lang="en-US" altLang="zh-CN" dirty="0">
                <a:ea typeface="宋体" panose="02010600030101010101" pitchFamily="2" charset="-122"/>
              </a:rPr>
              <a:t>”.</a:t>
            </a:r>
          </a:p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Speedup</a:t>
            </a:r>
            <a:r>
              <a:rPr lang="en-US" altLang="zh-CN" dirty="0">
                <a:ea typeface="宋体" panose="02010600030101010101" pitchFamily="2" charset="-122"/>
              </a:rPr>
              <a:t> is the ratio of the serial run-time to the parallel run-time.</a:t>
            </a:r>
          </a:p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Efficiency</a:t>
            </a:r>
            <a:r>
              <a:rPr lang="en-US" altLang="zh-CN" dirty="0">
                <a:ea typeface="宋体" panose="02010600030101010101" pitchFamily="2" charset="-122"/>
              </a:rPr>
              <a:t> is the speedup divided by the number of parallel processes.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A4CAED1-44D9-442D-85A0-7BBABEFA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594664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Concluding Remarks (4)</a:t>
            </a:r>
          </a:p>
        </p:txBody>
      </p:sp>
      <p:sp>
        <p:nvSpPr>
          <p:cNvPr id="1454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If it’s possible to increase the problem size (n) so that the efficiency doesn’t decrease as p is increased, a parallel program is said to be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scalable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An MPI program is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unsafe</a:t>
            </a:r>
            <a:r>
              <a:rPr lang="en-US" altLang="zh-CN" dirty="0">
                <a:ea typeface="宋体" panose="02010600030101010101" pitchFamily="2" charset="-122"/>
              </a:rPr>
              <a:t> if its correct behavior depends on the fact that </a:t>
            </a:r>
            <a:r>
              <a:rPr lang="en-US" altLang="zh-CN" dirty="0" err="1">
                <a:ea typeface="宋体" panose="02010600030101010101" pitchFamily="2" charset="-122"/>
              </a:rPr>
              <a:t>MPI_Send</a:t>
            </a:r>
            <a:r>
              <a:rPr lang="en-US" altLang="zh-CN" dirty="0">
                <a:ea typeface="宋体" panose="02010600030101010101" pitchFamily="2" charset="-122"/>
              </a:rPr>
              <a:t> is buffering its input.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57CBBA-FB0D-40DE-AECC-8EA21675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810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MPI Components</a:t>
            </a:r>
          </a:p>
        </p:txBody>
      </p:sp>
      <p:sp>
        <p:nvSpPr>
          <p:cNvPr id="30722" name="Content Placeholder 3"/>
          <p:cNvSpPr>
            <a:spLocks noGrp="1"/>
          </p:cNvSpPr>
          <p:nvPr>
            <p:ph idx="1"/>
          </p:nvPr>
        </p:nvSpPr>
        <p:spPr>
          <a:xfrm>
            <a:off x="628650" y="1569630"/>
            <a:ext cx="7886700" cy="4351338"/>
          </a:xfrm>
        </p:spPr>
        <p:txBody>
          <a:bodyPr/>
          <a:lstStyle/>
          <a:p>
            <a:r>
              <a:rPr lang="en-US" altLang="zh-CN" dirty="0" err="1">
                <a:ea typeface="宋体" panose="02010600030101010101" pitchFamily="2" charset="-122"/>
              </a:rPr>
              <a:t>MPI_Init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Tells MPI to do all the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necessary setup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  <a:br>
              <a:rPr lang="en-US" altLang="zh-CN" dirty="0">
                <a:ea typeface="宋体" panose="02010600030101010101" pitchFamily="2" charset="-122"/>
              </a:rPr>
            </a:br>
            <a:br>
              <a:rPr lang="en-US" altLang="zh-CN" dirty="0">
                <a:ea typeface="宋体" panose="02010600030101010101" pitchFamily="2" charset="-122"/>
              </a:rPr>
            </a:br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 err="1">
                <a:ea typeface="宋体" panose="02010600030101010101" pitchFamily="2" charset="-122"/>
              </a:rPr>
              <a:t>MPI_Finalize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Tells MPI we’re done, so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clean up anything </a:t>
            </a:r>
            <a:r>
              <a:rPr lang="en-US" altLang="zh-CN" dirty="0">
                <a:ea typeface="宋体" panose="02010600030101010101" pitchFamily="2" charset="-122"/>
              </a:rPr>
              <a:t>allocated for this program.</a:t>
            </a:r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20" y="2654119"/>
            <a:ext cx="6149975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902" y="5667375"/>
            <a:ext cx="3816350" cy="469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26" name="Straight Connector 7"/>
          <p:cNvCxnSpPr>
            <a:cxnSpLocks noChangeShapeType="1"/>
          </p:cNvCxnSpPr>
          <p:nvPr/>
        </p:nvCxnSpPr>
        <p:spPr bwMode="auto">
          <a:xfrm>
            <a:off x="5003800" y="5445125"/>
            <a:ext cx="914400" cy="914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8EA5D7-A7C3-4F70-B582-BC146C45B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219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Basic Outline</a:t>
            </a: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59" y="1405211"/>
            <a:ext cx="6925355" cy="4772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2080085" y="3894925"/>
            <a:ext cx="3678541" cy="209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080084" y="4577817"/>
            <a:ext cx="2359293" cy="1512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7D3A86-E2F3-4E20-A46C-F9D5B0368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535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Communicators 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8270875" cy="374332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collection of processes </a:t>
            </a:r>
            <a:r>
              <a:rPr lang="en-US" altLang="zh-CN" dirty="0">
                <a:ea typeface="宋体" panose="02010600030101010101" pitchFamily="2" charset="-122"/>
              </a:rPr>
              <a:t>that can send messages to each other.</a:t>
            </a:r>
          </a:p>
          <a:p>
            <a:r>
              <a:rPr lang="en-US" altLang="zh-CN" dirty="0" err="1">
                <a:ea typeface="宋体" panose="02010600030101010101" pitchFamily="2" charset="-122"/>
              </a:rPr>
              <a:t>MPI_Init</a:t>
            </a:r>
            <a:r>
              <a:rPr lang="en-US" altLang="zh-CN" dirty="0">
                <a:ea typeface="宋体" panose="02010600030101010101" pitchFamily="2" charset="-122"/>
              </a:rPr>
              <a:t> defines a communicator that consists of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all the processes</a:t>
            </a:r>
            <a:r>
              <a:rPr lang="en-US" altLang="zh-CN" dirty="0">
                <a:ea typeface="宋体" panose="02010600030101010101" pitchFamily="2" charset="-122"/>
              </a:rPr>
              <a:t> created when the program is started.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Called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MPI_COMM_WORLD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54D8D2-376C-4FE4-8F97-0ECF35656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295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Communicators</a:t>
            </a: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87" y="1840708"/>
            <a:ext cx="6370638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50" y="4072733"/>
            <a:ext cx="630396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5" descr="buildings,business,businessmen,cities,cityscapes,hierarchies,males,metaphors,metropolitan areas,pecking orders,people,persons,ranks,skylines,skyscrap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-242888"/>
            <a:ext cx="2089150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18850" y="3136108"/>
            <a:ext cx="532774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i="1" dirty="0">
                <a:solidFill>
                  <a:srgbClr val="0066FF"/>
                </a:solidFill>
                <a:latin typeface="+mj-lt"/>
              </a:rPr>
              <a:t>number  of processes in the communicator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2986" y="5594998"/>
            <a:ext cx="5684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i="1" dirty="0">
                <a:solidFill>
                  <a:srgbClr val="0066FF"/>
                </a:solidFill>
                <a:latin typeface="+mj-lt"/>
              </a:rPr>
              <a:t>my rank (the process making this call)</a:t>
            </a:r>
          </a:p>
        </p:txBody>
      </p:sp>
      <p:sp>
        <p:nvSpPr>
          <p:cNvPr id="33800" name="Freeform 10"/>
          <p:cNvSpPr>
            <a:spLocks noChangeArrowheads="1"/>
          </p:cNvSpPr>
          <p:nvPr/>
        </p:nvSpPr>
        <p:spPr bwMode="auto">
          <a:xfrm>
            <a:off x="3668350" y="2864645"/>
            <a:ext cx="512762" cy="369888"/>
          </a:xfrm>
          <a:custGeom>
            <a:avLst/>
            <a:gdLst>
              <a:gd name="T0" fmla="*/ 149772 w 512378"/>
              <a:gd name="T1" fmla="*/ 346841 h 370489"/>
              <a:gd name="T2" fmla="*/ 496613 w 512378"/>
              <a:gd name="T3" fmla="*/ 346841 h 370489"/>
              <a:gd name="T4" fmla="*/ 55179 w 512378"/>
              <a:gd name="T5" fmla="*/ 204951 h 370489"/>
              <a:gd name="T6" fmla="*/ 165537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/>
          </a:p>
        </p:txBody>
      </p:sp>
      <p:sp>
        <p:nvSpPr>
          <p:cNvPr id="33801" name="Freeform 11"/>
          <p:cNvSpPr>
            <a:spLocks noChangeArrowheads="1"/>
          </p:cNvSpPr>
          <p:nvPr/>
        </p:nvSpPr>
        <p:spPr bwMode="auto">
          <a:xfrm>
            <a:off x="3622312" y="5223670"/>
            <a:ext cx="558800" cy="534956"/>
          </a:xfrm>
          <a:custGeom>
            <a:avLst/>
            <a:gdLst>
              <a:gd name="T0" fmla="*/ 149772 w 512378"/>
              <a:gd name="T1" fmla="*/ 346841 h 370489"/>
              <a:gd name="T2" fmla="*/ 496613 w 512378"/>
              <a:gd name="T3" fmla="*/ 346841 h 370489"/>
              <a:gd name="T4" fmla="*/ 55179 w 512378"/>
              <a:gd name="T5" fmla="*/ 204951 h 370489"/>
              <a:gd name="T6" fmla="*/ 165537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56AEE14-C477-47D4-9A6A-FBBDE921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502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SPMD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Single-Program Multiple-Data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We compile </a:t>
            </a:r>
            <a:r>
              <a:rPr lang="en-US" altLang="zh-CN" u="sng" dirty="0">
                <a:solidFill>
                  <a:srgbClr val="C00000"/>
                </a:solidFill>
                <a:ea typeface="宋体" panose="02010600030101010101" pitchFamily="2" charset="-122"/>
              </a:rPr>
              <a:t>one</a:t>
            </a:r>
            <a:r>
              <a:rPr lang="en-US" altLang="zh-CN" dirty="0">
                <a:ea typeface="宋体" panose="02010600030101010101" pitchFamily="2" charset="-122"/>
              </a:rPr>
              <a:t> program.</a:t>
            </a:r>
          </a:p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Process 0 </a:t>
            </a:r>
            <a:r>
              <a:rPr lang="en-US" altLang="zh-CN" dirty="0">
                <a:ea typeface="宋体" panose="02010600030101010101" pitchFamily="2" charset="-122"/>
              </a:rPr>
              <a:t>does something different.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Receives messages and prints them while the other processes do the work.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The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if-else</a:t>
            </a:r>
            <a:r>
              <a:rPr lang="en-US" altLang="zh-CN" dirty="0">
                <a:ea typeface="宋体" panose="02010600030101010101" pitchFamily="2" charset="-122"/>
              </a:rPr>
              <a:t> construct makes our program SPMD.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252273-A567-4736-A8D0-8951D6C97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199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Communication</a:t>
            </a:r>
          </a:p>
        </p:txBody>
      </p:sp>
      <p:grpSp>
        <p:nvGrpSpPr>
          <p:cNvPr id="35843" name="Group 8"/>
          <p:cNvGrpSpPr>
            <a:grpSpLocks/>
          </p:cNvGrpSpPr>
          <p:nvPr/>
        </p:nvGrpSpPr>
        <p:grpSpPr bwMode="auto">
          <a:xfrm>
            <a:off x="827881" y="1690689"/>
            <a:ext cx="6696075" cy="3240088"/>
            <a:chOff x="1475656" y="1772816"/>
            <a:chExt cx="4111749" cy="1726307"/>
          </a:xfrm>
        </p:grpSpPr>
        <p:pic>
          <p:nvPicPr>
            <p:cNvPr id="3584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772816"/>
              <a:ext cx="138112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060848"/>
              <a:ext cx="3895725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4" y="4887914"/>
            <a:ext cx="2303463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DC2EAF-45AD-47F7-A3FA-6EA88E2E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48641" y="4930777"/>
            <a:ext cx="3416052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 b="1" i="1" dirty="0">
                <a:solidFill>
                  <a:srgbClr val="FF0000"/>
                </a:solidFill>
                <a:latin typeface="+mj-lt"/>
              </a:rPr>
              <a:t>Tag  is used to distinguish messages that are otherwise identical</a:t>
            </a:r>
            <a:endParaRPr lang="en-US" sz="24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Freeform 10"/>
          <p:cNvSpPr>
            <a:spLocks noChangeArrowheads="1"/>
          </p:cNvSpPr>
          <p:nvPr/>
        </p:nvSpPr>
        <p:spPr bwMode="auto">
          <a:xfrm>
            <a:off x="3177380" y="4188092"/>
            <a:ext cx="1317837" cy="1112573"/>
          </a:xfrm>
          <a:custGeom>
            <a:avLst/>
            <a:gdLst>
              <a:gd name="T0" fmla="*/ 149772 w 512378"/>
              <a:gd name="T1" fmla="*/ 346841 h 370489"/>
              <a:gd name="T2" fmla="*/ 496613 w 512378"/>
              <a:gd name="T3" fmla="*/ 346841 h 370489"/>
              <a:gd name="T4" fmla="*/ 55179 w 512378"/>
              <a:gd name="T5" fmla="*/ 204951 h 370489"/>
              <a:gd name="T6" fmla="*/ 165537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50552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Data types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1" y="1493838"/>
            <a:ext cx="5647832" cy="519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C1B976-19AD-4F5F-9B9C-C9655270E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112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参考资料：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并行程序设计导论，</a:t>
            </a:r>
            <a:r>
              <a:rPr lang="en-US" altLang="zh-CN" dirty="0"/>
              <a:t>Peter S Pacheco,  </a:t>
            </a:r>
            <a:r>
              <a:rPr lang="zh-CN" altLang="en-US" dirty="0"/>
              <a:t>机械工业出版社， </a:t>
            </a:r>
            <a:r>
              <a:rPr lang="en-US" altLang="zh-CN" dirty="0"/>
              <a:t>2016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Chapter 3 Distributed-Memory Programming With MPI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713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Communication</a:t>
            </a:r>
          </a:p>
        </p:txBody>
      </p:sp>
      <p:grpSp>
        <p:nvGrpSpPr>
          <p:cNvPr id="37891" name="Group 5"/>
          <p:cNvGrpSpPr>
            <a:grpSpLocks/>
          </p:cNvGrpSpPr>
          <p:nvPr/>
        </p:nvGrpSpPr>
        <p:grpSpPr bwMode="auto">
          <a:xfrm>
            <a:off x="1060450" y="1568042"/>
            <a:ext cx="6985000" cy="3097212"/>
            <a:chOff x="1187624" y="1268760"/>
            <a:chExt cx="4552950" cy="1795636"/>
          </a:xfrm>
        </p:grpSpPr>
        <p:pic>
          <p:nvPicPr>
            <p:cNvPr id="3789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268760"/>
              <a:ext cx="4552950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40005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665254"/>
            <a:ext cx="2303463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D2E685-3CD2-43C2-8243-61C31A67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94FA64-0C1A-48AE-A812-C5C389F5F7CF}"/>
              </a:ext>
            </a:extLst>
          </p:cNvPr>
          <p:cNvSpPr/>
          <p:nvPr/>
        </p:nvSpPr>
        <p:spPr>
          <a:xfrm>
            <a:off x="3897086" y="1905000"/>
            <a:ext cx="3891643" cy="40277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354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Message matching</a:t>
            </a:r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817823"/>
            <a:ext cx="80454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5129348"/>
            <a:ext cx="77755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Oval 6"/>
          <p:cNvSpPr>
            <a:spLocks noChangeArrowheads="1"/>
          </p:cNvSpPr>
          <p:nvPr/>
        </p:nvSpPr>
        <p:spPr bwMode="auto">
          <a:xfrm>
            <a:off x="1622425" y="2105161"/>
            <a:ext cx="1368425" cy="288925"/>
          </a:xfrm>
          <a:prstGeom prst="ellipse">
            <a:avLst/>
          </a:prstGeom>
          <a:noFill/>
          <a:ln w="222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/>
          </a:p>
        </p:txBody>
      </p:sp>
      <p:sp>
        <p:nvSpPr>
          <p:cNvPr id="38918" name="Oval 7"/>
          <p:cNvSpPr>
            <a:spLocks noChangeArrowheads="1"/>
          </p:cNvSpPr>
          <p:nvPr/>
        </p:nvSpPr>
        <p:spPr bwMode="auto">
          <a:xfrm>
            <a:off x="1622425" y="5489711"/>
            <a:ext cx="1368425" cy="288925"/>
          </a:xfrm>
          <a:prstGeom prst="ellipse">
            <a:avLst/>
          </a:prstGeom>
          <a:noFill/>
          <a:ln w="222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/>
          </a:p>
        </p:txBody>
      </p:sp>
      <p:cxnSp>
        <p:nvCxnSpPr>
          <p:cNvPr id="38919" name="Straight Arrow Connector 9"/>
          <p:cNvCxnSpPr>
            <a:cxnSpLocks noChangeShapeType="1"/>
          </p:cNvCxnSpPr>
          <p:nvPr/>
        </p:nvCxnSpPr>
        <p:spPr bwMode="auto">
          <a:xfrm rot="16200000" flipH="1">
            <a:off x="865981" y="3869667"/>
            <a:ext cx="2881313" cy="73025"/>
          </a:xfrm>
          <a:prstGeom prst="straightConnector1">
            <a:avLst/>
          </a:prstGeom>
          <a:noFill/>
          <a:ln w="22225" algn="ctr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20" name="Oval 10"/>
          <p:cNvSpPr>
            <a:spLocks noChangeArrowheads="1"/>
          </p:cNvSpPr>
          <p:nvPr/>
        </p:nvSpPr>
        <p:spPr bwMode="auto">
          <a:xfrm>
            <a:off x="6951662" y="1889261"/>
            <a:ext cx="1366838" cy="288925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/>
          </a:p>
        </p:txBody>
      </p:sp>
      <p:sp>
        <p:nvSpPr>
          <p:cNvPr id="38921" name="Oval 11"/>
          <p:cNvSpPr>
            <a:spLocks noChangeArrowheads="1"/>
          </p:cNvSpPr>
          <p:nvPr/>
        </p:nvSpPr>
        <p:spPr bwMode="auto">
          <a:xfrm>
            <a:off x="6951662" y="5273811"/>
            <a:ext cx="1366838" cy="288925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/>
          </a:p>
        </p:txBody>
      </p:sp>
      <p:sp>
        <p:nvSpPr>
          <p:cNvPr id="38922" name="Oval 13"/>
          <p:cNvSpPr>
            <a:spLocks noChangeArrowheads="1"/>
          </p:cNvSpPr>
          <p:nvPr/>
        </p:nvSpPr>
        <p:spPr bwMode="auto">
          <a:xfrm>
            <a:off x="6232071" y="1859099"/>
            <a:ext cx="646566" cy="299902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/>
          </a:p>
        </p:txBody>
      </p:sp>
      <p:sp>
        <p:nvSpPr>
          <p:cNvPr id="38923" name="Oval 14"/>
          <p:cNvSpPr>
            <a:spLocks noChangeArrowheads="1"/>
          </p:cNvSpPr>
          <p:nvPr/>
        </p:nvSpPr>
        <p:spPr bwMode="auto">
          <a:xfrm>
            <a:off x="6375400" y="5273811"/>
            <a:ext cx="503237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/>
          </a:p>
        </p:txBody>
      </p:sp>
      <p:pic>
        <p:nvPicPr>
          <p:cNvPr id="389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2970348"/>
            <a:ext cx="2735262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925" name="Straight Arrow Connector 18"/>
          <p:cNvCxnSpPr>
            <a:cxnSpLocks noChangeShapeType="1"/>
          </p:cNvCxnSpPr>
          <p:nvPr/>
        </p:nvCxnSpPr>
        <p:spPr bwMode="auto">
          <a:xfrm rot="16200000" flipH="1">
            <a:off x="6195218" y="3653767"/>
            <a:ext cx="2879725" cy="71438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2511724" y="2605889"/>
            <a:ext cx="1423788" cy="9048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i="1" dirty="0">
                <a:solidFill>
                  <a:srgbClr val="FF0000"/>
                </a:solidFill>
                <a:latin typeface="+mj-lt"/>
              </a:rPr>
              <a:t>MPI_Send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i="1" dirty="0" err="1">
                <a:solidFill>
                  <a:srgbClr val="FF0000"/>
                </a:solidFill>
                <a:latin typeface="+mj-lt"/>
              </a:rPr>
              <a:t>src</a:t>
            </a:r>
            <a:r>
              <a:rPr lang="en-US" sz="2400" b="1" i="1" dirty="0">
                <a:solidFill>
                  <a:srgbClr val="FF0000"/>
                </a:solidFill>
                <a:latin typeface="+mj-lt"/>
              </a:rPr>
              <a:t> = q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18161" y="3948975"/>
            <a:ext cx="1372876" cy="9048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i="1" dirty="0">
                <a:solidFill>
                  <a:srgbClr val="FF0000"/>
                </a:solidFill>
                <a:latin typeface="+mj-lt"/>
              </a:rPr>
              <a:t>MPI_Recv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i="1" dirty="0">
                <a:solidFill>
                  <a:srgbClr val="FF0000"/>
                </a:solidFill>
                <a:latin typeface="+mj-lt"/>
              </a:rPr>
              <a:t>dest  = r</a:t>
            </a:r>
          </a:p>
        </p:txBody>
      </p:sp>
      <p:cxnSp>
        <p:nvCxnSpPr>
          <p:cNvPr id="38928" name="Straight Arrow Connector 22"/>
          <p:cNvCxnSpPr>
            <a:cxnSpLocks noChangeShapeType="1"/>
          </p:cNvCxnSpPr>
          <p:nvPr/>
        </p:nvCxnSpPr>
        <p:spPr bwMode="auto">
          <a:xfrm rot="5400000">
            <a:off x="6266656" y="2213905"/>
            <a:ext cx="287337" cy="215900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29" name="Rectangle 23"/>
          <p:cNvSpPr>
            <a:spLocks noChangeArrowheads="1"/>
          </p:cNvSpPr>
          <p:nvPr/>
        </p:nvSpPr>
        <p:spPr bwMode="auto">
          <a:xfrm>
            <a:off x="6015037" y="2394086"/>
            <a:ext cx="287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zh-CN" sz="2400" i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8930" name="Rectangle 24"/>
          <p:cNvSpPr>
            <a:spLocks noChangeArrowheads="1"/>
          </p:cNvSpPr>
          <p:nvPr/>
        </p:nvSpPr>
        <p:spPr bwMode="auto">
          <a:xfrm>
            <a:off x="6951662" y="5778636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zh-CN" sz="2400" i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q</a:t>
            </a:r>
            <a:endParaRPr lang="en-US" altLang="zh-CN">
              <a:ea typeface="宋体" panose="02010600030101010101" pitchFamily="2" charset="-122"/>
            </a:endParaRPr>
          </a:p>
        </p:txBody>
      </p:sp>
      <p:cxnSp>
        <p:nvCxnSpPr>
          <p:cNvPr id="38931" name="Straight Arrow Connector 25"/>
          <p:cNvCxnSpPr>
            <a:cxnSpLocks noChangeShapeType="1"/>
          </p:cNvCxnSpPr>
          <p:nvPr/>
        </p:nvCxnSpPr>
        <p:spPr bwMode="auto">
          <a:xfrm rot="16200000" flipH="1">
            <a:off x="6627812" y="5597661"/>
            <a:ext cx="358775" cy="28892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2D96E1-F119-45C7-AF52-BD327AA01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007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Receiving messages</a:t>
            </a:r>
          </a:p>
        </p:txBody>
      </p:sp>
      <p:sp>
        <p:nvSpPr>
          <p:cNvPr id="39938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 receiver can get a message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without knowing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the amount of data in the message,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the sender of the message,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or the tag of the message.</a:t>
            </a:r>
          </a:p>
        </p:txBody>
      </p:sp>
      <p:pic>
        <p:nvPicPr>
          <p:cNvPr id="399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4005263"/>
            <a:ext cx="3095625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5D222C-764E-4401-94C8-0A52E847C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289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>
          <a:xfrm>
            <a:off x="603114" y="352426"/>
            <a:ext cx="8281987" cy="701675"/>
          </a:xfrm>
        </p:spPr>
        <p:txBody>
          <a:bodyPr/>
          <a:lstStyle/>
          <a:p>
            <a:r>
              <a:rPr lang="en-US" altLang="zh-CN" dirty="0" err="1">
                <a:ea typeface="宋体" panose="02010600030101010101" pitchFamily="2" charset="-122"/>
              </a:rPr>
              <a:t>status_p</a:t>
            </a:r>
            <a:r>
              <a:rPr lang="en-US" altLang="zh-CN" dirty="0">
                <a:ea typeface="宋体" panose="02010600030101010101" pitchFamily="2" charset="-122"/>
              </a:rPr>
              <a:t>  argument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41438"/>
            <a:ext cx="7777163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Freeform 6"/>
          <p:cNvSpPr>
            <a:spLocks noChangeArrowheads="1"/>
          </p:cNvSpPr>
          <p:nvPr/>
        </p:nvSpPr>
        <p:spPr bwMode="auto">
          <a:xfrm>
            <a:off x="3536950" y="2017713"/>
            <a:ext cx="974725" cy="793750"/>
          </a:xfrm>
          <a:custGeom>
            <a:avLst/>
            <a:gdLst>
              <a:gd name="T0" fmla="*/ 783021 w 974835"/>
              <a:gd name="T1" fmla="*/ 788276 h 793532"/>
              <a:gd name="T2" fmla="*/ 136635 w 974835"/>
              <a:gd name="T3" fmla="*/ 740980 h 793532"/>
              <a:gd name="T4" fmla="*/ 972207 w 974835"/>
              <a:gd name="T5" fmla="*/ 472966 h 793532"/>
              <a:gd name="T6" fmla="*/ 120869 w 974835"/>
              <a:gd name="T7" fmla="*/ 394138 h 793532"/>
              <a:gd name="T8" fmla="*/ 246993 w 974835"/>
              <a:gd name="T9" fmla="*/ 0 h 7935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74835"/>
              <a:gd name="T16" fmla="*/ 0 h 793532"/>
              <a:gd name="T17" fmla="*/ 974835 w 974835"/>
              <a:gd name="T18" fmla="*/ 793532 h 7935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74835" h="793532">
                <a:moveTo>
                  <a:pt x="783021" y="788276"/>
                </a:moveTo>
                <a:cubicBezTo>
                  <a:pt x="444062" y="790904"/>
                  <a:pt x="105104" y="793532"/>
                  <a:pt x="136635" y="740980"/>
                </a:cubicBezTo>
                <a:cubicBezTo>
                  <a:pt x="168166" y="688428"/>
                  <a:pt x="974835" y="530773"/>
                  <a:pt x="972207" y="472966"/>
                </a:cubicBezTo>
                <a:cubicBezTo>
                  <a:pt x="969579" y="415159"/>
                  <a:pt x="241738" y="472966"/>
                  <a:pt x="120869" y="394138"/>
                </a:cubicBezTo>
                <a:cubicBezTo>
                  <a:pt x="0" y="315310"/>
                  <a:pt x="123496" y="157655"/>
                  <a:pt x="246993" y="0"/>
                </a:cubicBezTo>
              </a:path>
            </a:pathLst>
          </a:cu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/>
          </a:p>
        </p:txBody>
      </p:sp>
      <p:sp>
        <p:nvSpPr>
          <p:cNvPr id="8" name="TextBox 7"/>
          <p:cNvSpPr txBox="1"/>
          <p:nvPr/>
        </p:nvSpPr>
        <p:spPr>
          <a:xfrm>
            <a:off x="6084888" y="3789363"/>
            <a:ext cx="1535100" cy="11387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b="1" i="1" dirty="0">
                <a:solidFill>
                  <a:srgbClr val="FF0000"/>
                </a:solidFill>
                <a:latin typeface="+mj-lt"/>
              </a:rPr>
              <a:t>MPI_SOURCE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b="1" i="1" dirty="0">
                <a:solidFill>
                  <a:srgbClr val="FF0000"/>
                </a:solidFill>
                <a:latin typeface="+mj-lt"/>
              </a:rPr>
              <a:t>MPI_TAG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b="1" i="1" dirty="0">
                <a:solidFill>
                  <a:srgbClr val="FF0000"/>
                </a:solidFill>
                <a:latin typeface="+mj-lt"/>
              </a:rPr>
              <a:t>MPI_ERROR</a:t>
            </a:r>
          </a:p>
        </p:txBody>
      </p:sp>
      <p:sp>
        <p:nvSpPr>
          <p:cNvPr id="40966" name="Freeform 8"/>
          <p:cNvSpPr>
            <a:spLocks noChangeArrowheads="1"/>
          </p:cNvSpPr>
          <p:nvPr/>
        </p:nvSpPr>
        <p:spPr bwMode="auto">
          <a:xfrm>
            <a:off x="6416675" y="2716213"/>
            <a:ext cx="871538" cy="989012"/>
          </a:xfrm>
          <a:custGeom>
            <a:avLst/>
            <a:gdLst>
              <a:gd name="T0" fmla="*/ 0 w 872358"/>
              <a:gd name="T1" fmla="*/ 105103 h 987972"/>
              <a:gd name="T2" fmla="*/ 772510 w 872358"/>
              <a:gd name="T3" fmla="*/ 73572 h 987972"/>
              <a:gd name="T4" fmla="*/ 94593 w 872358"/>
              <a:gd name="T5" fmla="*/ 546537 h 987972"/>
              <a:gd name="T6" fmla="*/ 819806 w 872358"/>
              <a:gd name="T7" fmla="*/ 499241 h 987972"/>
              <a:gd name="T8" fmla="*/ 409903 w 872358"/>
              <a:gd name="T9" fmla="*/ 987972 h 9879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72358"/>
              <a:gd name="T16" fmla="*/ 0 h 987972"/>
              <a:gd name="T17" fmla="*/ 872358 w 872358"/>
              <a:gd name="T18" fmla="*/ 987972 h 9879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72358" h="987972">
                <a:moveTo>
                  <a:pt x="0" y="105103"/>
                </a:moveTo>
                <a:cubicBezTo>
                  <a:pt x="378372" y="52551"/>
                  <a:pt x="756745" y="0"/>
                  <a:pt x="772510" y="73572"/>
                </a:cubicBezTo>
                <a:cubicBezTo>
                  <a:pt x="788275" y="147144"/>
                  <a:pt x="86710" y="475592"/>
                  <a:pt x="94593" y="546537"/>
                </a:cubicBezTo>
                <a:cubicBezTo>
                  <a:pt x="102476" y="617482"/>
                  <a:pt x="767254" y="425668"/>
                  <a:pt x="819806" y="499241"/>
                </a:cubicBezTo>
                <a:cubicBezTo>
                  <a:pt x="872358" y="572814"/>
                  <a:pt x="641130" y="780393"/>
                  <a:pt x="409903" y="987972"/>
                </a:cubicBezTo>
              </a:path>
            </a:pathLst>
          </a:cu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/>
          </a:p>
        </p:txBody>
      </p:sp>
      <p:sp>
        <p:nvSpPr>
          <p:cNvPr id="10" name="TextBox 9"/>
          <p:cNvSpPr txBox="1"/>
          <p:nvPr/>
        </p:nvSpPr>
        <p:spPr>
          <a:xfrm>
            <a:off x="4427538" y="2636838"/>
            <a:ext cx="196373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MPI_Status*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1188" y="3860800"/>
            <a:ext cx="3213100" cy="179228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rgbClr val="0066FF"/>
                </a:solidFill>
                <a:latin typeface="+mj-lt"/>
              </a:rPr>
              <a:t>MPI_Status*  status;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endParaRPr lang="en-US" sz="2400" b="1" dirty="0">
              <a:solidFill>
                <a:srgbClr val="0066FF"/>
              </a:solidFill>
              <a:latin typeface="+mj-lt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rgbClr val="0066FF"/>
                </a:solidFill>
                <a:latin typeface="+mj-lt"/>
              </a:rPr>
              <a:t>status.MPI_SOURCE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rgbClr val="0066FF"/>
                </a:solidFill>
                <a:latin typeface="+mj-lt"/>
              </a:rPr>
              <a:t>status.MPI_TAG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7D6ED3-197D-4B51-99B9-65E4CB7F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615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How much data am I receiving?</a:t>
            </a:r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108825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6" descr="View Detai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789363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2240629" y="2268550"/>
            <a:ext cx="3573838" cy="74687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BB7AC4-6359-47A8-8A8B-874B57134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771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Issues with send and receive</a:t>
            </a:r>
          </a:p>
        </p:txBody>
      </p:sp>
      <p:sp>
        <p:nvSpPr>
          <p:cNvPr id="43010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Exact behavior is determined by the MPI implementation.</a:t>
            </a:r>
          </a:p>
          <a:p>
            <a:r>
              <a:rPr lang="en-US" altLang="zh-CN" dirty="0" err="1">
                <a:solidFill>
                  <a:srgbClr val="0000FF"/>
                </a:solidFill>
                <a:ea typeface="宋体" panose="02010600030101010101" pitchFamily="2" charset="-122"/>
              </a:rPr>
              <a:t>MPI_Send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 may behave differently </a:t>
            </a:r>
            <a:r>
              <a:rPr lang="en-US" altLang="zh-CN" dirty="0">
                <a:ea typeface="宋体" panose="02010600030101010101" pitchFamily="2" charset="-122"/>
              </a:rPr>
              <a:t>with regard to buffer size, cutoffs and blocking.</a:t>
            </a:r>
          </a:p>
          <a:p>
            <a:r>
              <a:rPr lang="en-US" altLang="zh-CN" dirty="0" err="1">
                <a:solidFill>
                  <a:srgbClr val="0000FF"/>
                </a:solidFill>
                <a:ea typeface="宋体" panose="02010600030101010101" pitchFamily="2" charset="-122"/>
              </a:rPr>
              <a:t>MPI_Recv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 always blocks </a:t>
            </a:r>
            <a:r>
              <a:rPr lang="en-US" altLang="zh-CN" dirty="0">
                <a:ea typeface="宋体" panose="02010600030101010101" pitchFamily="2" charset="-122"/>
              </a:rPr>
              <a:t>until a matching message is received.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Know your implementation;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don’t make assumptions!</a:t>
            </a:r>
          </a:p>
        </p:txBody>
      </p:sp>
      <p:pic>
        <p:nvPicPr>
          <p:cNvPr id="43012" name="Picture 2" descr="View Detai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780" y="4348163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1674EF-5088-4DE0-8894-E1426B7EC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865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 descr="academic,cartoons,children,classes,courses,education,females,geometric shapes,geometry,girls,kids,mathematics,people,persons,schools,students,trapezoi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84313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5019674"/>
            <a:ext cx="8067902" cy="7080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Trapezoidal 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（梯形）</a:t>
            </a:r>
            <a:r>
              <a:rPr 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dirty="0"/>
              <a:t>rule in mpi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FF2668-54D5-4650-A113-28A1EF34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457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The Trapezoidal Rule</a:t>
            </a: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1968455"/>
            <a:ext cx="831850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C1DDF2-3AE2-45CF-90B4-A35993CF0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732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One trapezoid</a:t>
            </a:r>
          </a:p>
        </p:txBody>
      </p:sp>
      <p:pic>
        <p:nvPicPr>
          <p:cNvPr id="47107" name="Picture 2" descr="f03-04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185" y="1588861"/>
            <a:ext cx="5797153" cy="5269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193780-B135-4AE6-A8CE-69CC0B293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73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The Trapezoidal Rule</a:t>
            </a:r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263" y="1817823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126" y="2825886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01" y="3905386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26" y="5057911"/>
            <a:ext cx="82105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9D88C8-8132-42F5-9BE9-9F2EFFEF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6833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04119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Roadmap</a:t>
            </a:r>
            <a:endParaRPr lang="en-AU" altLang="zh-CN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629682"/>
            <a:ext cx="7886700" cy="43513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Writing your first MPI program.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Using the common MPI functions.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The Trapezoidal Rule in MPI.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Collective communication.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MPI derived datatypes.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Performance evaluation of MPI programs.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Parallel sorting.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Safety in MPI programs.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CD7E79-3D4D-41FC-A828-DA3A9EBC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42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132397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Pseudo-code for a serial program</a:t>
            </a: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628775"/>
            <a:ext cx="6480175" cy="38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07DDEE-ECA0-400D-8F48-DE239F0A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30</a:t>
            </a:fld>
            <a:endParaRPr lang="zh-TW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F22085C-5E53-41AF-B475-C2F530A8DF5C}"/>
              </a:ext>
            </a:extLst>
          </p:cNvPr>
          <p:cNvGrpSpPr/>
          <p:nvPr/>
        </p:nvGrpSpPr>
        <p:grpSpPr>
          <a:xfrm>
            <a:off x="293914" y="3034620"/>
            <a:ext cx="3488871" cy="1663242"/>
            <a:chOff x="293914" y="3034620"/>
            <a:chExt cx="3488871" cy="1663242"/>
          </a:xfrm>
        </p:grpSpPr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8906A4AB-681A-4107-9DFA-07B8E3D5AA5C}"/>
                </a:ext>
              </a:extLst>
            </p:cNvPr>
            <p:cNvCxnSpPr/>
            <p:nvPr/>
          </p:nvCxnSpPr>
          <p:spPr>
            <a:xfrm flipH="1">
              <a:off x="707571" y="3328534"/>
              <a:ext cx="2618014" cy="102325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乘号 7">
              <a:extLst>
                <a:ext uri="{FF2B5EF4-FFF2-40B4-BE49-F238E27FC236}">
                  <a16:creationId xmlns:a16="http://schemas.microsoft.com/office/drawing/2014/main" id="{ED187D60-C0B4-4EBC-96AE-8685E803DA9C}"/>
                </a:ext>
              </a:extLst>
            </p:cNvPr>
            <p:cNvSpPr/>
            <p:nvPr/>
          </p:nvSpPr>
          <p:spPr>
            <a:xfrm>
              <a:off x="3194956" y="3034620"/>
              <a:ext cx="587829" cy="60960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582B8EC-A88E-4E30-854A-D415FD7C265E}"/>
                </a:ext>
              </a:extLst>
            </p:cNvPr>
            <p:cNvSpPr txBox="1"/>
            <p:nvPr/>
          </p:nvSpPr>
          <p:spPr>
            <a:xfrm>
              <a:off x="293914" y="4113087"/>
              <a:ext cx="6178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FF0000"/>
                  </a:solidFill>
                </a:rPr>
                <a:t>1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91E60DF-B235-415F-9CC5-FB1E65D14961}"/>
              </a:ext>
            </a:extLst>
          </p:cNvPr>
          <p:cNvSpPr txBox="1"/>
          <p:nvPr/>
        </p:nvSpPr>
        <p:spPr>
          <a:xfrm>
            <a:off x="6757988" y="4463819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Any error?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41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Parallelizing the Trapezoidal Rule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zh-CN">
                <a:ea typeface="宋体" panose="02010600030101010101" pitchFamily="2" charset="-122"/>
              </a:rPr>
              <a:t>Partition problem solution into tasks.</a:t>
            </a:r>
          </a:p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zh-CN">
                <a:ea typeface="宋体" panose="02010600030101010101" pitchFamily="2" charset="-122"/>
              </a:rPr>
              <a:t>Identify communication channels between tasks.</a:t>
            </a:r>
          </a:p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zh-CN">
                <a:ea typeface="宋体" panose="02010600030101010101" pitchFamily="2" charset="-122"/>
              </a:rPr>
              <a:t>Aggregate tasks into composite tasks.</a:t>
            </a:r>
          </a:p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zh-CN">
                <a:ea typeface="宋体" panose="02010600030101010101" pitchFamily="2" charset="-122"/>
              </a:rPr>
              <a:t>Map composite tasks to cores.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6A228C-8E07-4CE8-B777-B3ECD0A4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679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xfrm>
            <a:off x="628650" y="27396"/>
            <a:ext cx="78867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Parallel pseudo-code</a:t>
            </a:r>
          </a:p>
        </p:txBody>
      </p:sp>
      <p:grpSp>
        <p:nvGrpSpPr>
          <p:cNvPr id="50179" name="Group 5"/>
          <p:cNvGrpSpPr>
            <a:grpSpLocks/>
          </p:cNvGrpSpPr>
          <p:nvPr/>
        </p:nvGrpSpPr>
        <p:grpSpPr bwMode="auto">
          <a:xfrm>
            <a:off x="738187" y="1352959"/>
            <a:ext cx="7777163" cy="4897437"/>
            <a:chOff x="1043608" y="1340768"/>
            <a:chExt cx="7361237" cy="4544938"/>
          </a:xfrm>
        </p:grpSpPr>
        <p:pic>
          <p:nvPicPr>
            <p:cNvPr id="50180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132856"/>
              <a:ext cx="7361237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8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340768"/>
              <a:ext cx="3419475" cy="981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77D3DE-030E-40B0-AAA9-A2383D6A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1519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3"/>
          <p:cNvSpPr>
            <a:spLocks noGrp="1"/>
          </p:cNvSpPr>
          <p:nvPr>
            <p:ph type="title"/>
          </p:nvPr>
        </p:nvSpPr>
        <p:spPr>
          <a:xfrm>
            <a:off x="611188" y="496388"/>
            <a:ext cx="8281987" cy="132397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Tasks and communications for Trapezoidal Rule</a:t>
            </a:r>
          </a:p>
        </p:txBody>
      </p:sp>
      <p:pic>
        <p:nvPicPr>
          <p:cNvPr id="51203" name="Picture 2" descr="f03-05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772909"/>
            <a:ext cx="8227532" cy="2935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CD36ED-B409-4EF9-83C2-3259C037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4871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06028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First version (1)</a:t>
            </a: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1254035"/>
            <a:ext cx="8677275" cy="518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17BD96-8086-481B-BE0E-C0E10D19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E4DA326-2BB3-4B35-BDB3-F4BBF5441DE6}"/>
              </a:ext>
            </a:extLst>
          </p:cNvPr>
          <p:cNvSpPr/>
          <p:nvPr/>
        </p:nvSpPr>
        <p:spPr>
          <a:xfrm>
            <a:off x="898071" y="5573486"/>
            <a:ext cx="5660572" cy="91938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848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>
          <a:xfrm>
            <a:off x="557893" y="510857"/>
            <a:ext cx="7886700" cy="575400"/>
          </a:xfrm>
        </p:spPr>
        <p:txBody>
          <a:bodyPr>
            <a:no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First version (2)</a:t>
            </a: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" y="1545998"/>
            <a:ext cx="8745538" cy="451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CC0D16-CF4E-4FE6-91E0-93BF8433C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D4573A7-4FF0-42BD-97AE-86991F37F84B}"/>
              </a:ext>
            </a:extLst>
          </p:cNvPr>
          <p:cNvSpPr/>
          <p:nvPr/>
        </p:nvSpPr>
        <p:spPr>
          <a:xfrm>
            <a:off x="1175656" y="1823356"/>
            <a:ext cx="6014357" cy="125185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597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>
          <a:xfrm>
            <a:off x="462099" y="405493"/>
            <a:ext cx="7886700" cy="648743"/>
          </a:xfrm>
        </p:spPr>
        <p:txBody>
          <a:bodyPr>
            <a:no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First version (3)</a:t>
            </a:r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177789"/>
            <a:ext cx="8977312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1693FB-93DA-4467-A828-1633A2D37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743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>
          <a:xfrm>
            <a:off x="517525" y="208373"/>
            <a:ext cx="7886700" cy="784404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Dealing with I/O</a:t>
            </a:r>
          </a:p>
        </p:txBody>
      </p:sp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517195"/>
            <a:ext cx="7886313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53660" y="1472793"/>
            <a:ext cx="2702663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b="1" i="1" dirty="0">
                <a:solidFill>
                  <a:srgbClr val="FF0000"/>
                </a:solidFill>
                <a:latin typeface="+mj-lt"/>
              </a:rPr>
              <a:t>Each process just</a:t>
            </a:r>
            <a:br>
              <a:rPr lang="en-US" sz="2800" b="1" i="1" dirty="0">
                <a:solidFill>
                  <a:srgbClr val="FF0000"/>
                </a:solidFill>
                <a:latin typeface="+mj-lt"/>
              </a:rPr>
            </a:br>
            <a:r>
              <a:rPr lang="en-US" sz="2800" b="1" i="1" dirty="0">
                <a:solidFill>
                  <a:srgbClr val="FF0000"/>
                </a:solidFill>
                <a:latin typeface="+mj-lt"/>
              </a:rPr>
              <a:t>prints a message.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1CC9A40-65F2-4B27-87C3-DA686659D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422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>
          <a:xfrm>
            <a:off x="628650" y="87312"/>
            <a:ext cx="78867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Running with 6 processes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7329" y="4078616"/>
            <a:ext cx="324467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i="1" dirty="0">
                <a:solidFill>
                  <a:srgbClr val="FF0000"/>
                </a:solidFill>
              </a:rPr>
              <a:t>unpredictable output</a:t>
            </a:r>
          </a:p>
        </p:txBody>
      </p:sp>
      <p:pic>
        <p:nvPicPr>
          <p:cNvPr id="5632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2875"/>
            <a:ext cx="7069138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4292600"/>
            <a:ext cx="2043113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83C20C0-6FC9-4F38-B801-0F2997AA7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8D1373-1C1B-4956-A4AB-29818F9251C4}"/>
              </a:ext>
            </a:extLst>
          </p:cNvPr>
          <p:cNvSpPr/>
          <p:nvPr/>
        </p:nvSpPr>
        <p:spPr>
          <a:xfrm>
            <a:off x="538843" y="2383971"/>
            <a:ext cx="2247900" cy="6966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</p:spTree>
    <p:extLst>
      <p:ext uri="{BB962C8B-B14F-4D97-AF65-F5344CB8AC3E}">
        <p14:creationId xmlns:p14="http://schemas.microsoft.com/office/powerpoint/2010/main" val="361091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Input </a:t>
            </a:r>
          </a:p>
        </p:txBody>
      </p:sp>
      <p:sp>
        <p:nvSpPr>
          <p:cNvPr id="57346" name="Content Placeholder 2"/>
          <p:cNvSpPr>
            <a:spLocks noGrp="1"/>
          </p:cNvSpPr>
          <p:nvPr>
            <p:ph idx="1"/>
          </p:nvPr>
        </p:nvSpPr>
        <p:spPr>
          <a:xfrm>
            <a:off x="628650" y="1556612"/>
            <a:ext cx="8270875" cy="2951162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Most MPI implementations only allow process 0 in MPI_COMM_WORLD access to </a:t>
            </a:r>
            <a:r>
              <a:rPr lang="en-US" altLang="zh-CN" dirty="0" err="1">
                <a:solidFill>
                  <a:srgbClr val="0066FF"/>
                </a:solidFill>
                <a:ea typeface="宋体" panose="02010600030101010101" pitchFamily="2" charset="-122"/>
              </a:rPr>
              <a:t>stdin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Process 0 must read the data (</a:t>
            </a:r>
            <a:r>
              <a:rPr lang="en-US" altLang="zh-CN" dirty="0" err="1">
                <a:ea typeface="宋体" panose="02010600030101010101" pitchFamily="2" charset="-122"/>
              </a:rPr>
              <a:t>scanf</a:t>
            </a:r>
            <a:r>
              <a:rPr lang="en-US" altLang="zh-CN" dirty="0">
                <a:ea typeface="宋体" panose="02010600030101010101" pitchFamily="2" charset="-122"/>
              </a:rPr>
              <a:t>) and send to the other processes.</a:t>
            </a:r>
          </a:p>
        </p:txBody>
      </p:sp>
      <p:pic>
        <p:nvPicPr>
          <p:cNvPr id="573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141" y="3539266"/>
            <a:ext cx="6235559" cy="256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4D5CEE-81D6-491C-B73F-54367533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122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 distributed memory system</a:t>
            </a:r>
          </a:p>
        </p:txBody>
      </p:sp>
      <p:pic>
        <p:nvPicPr>
          <p:cNvPr id="21507" name="Picture 2" descr="f03-01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25" y="2059849"/>
            <a:ext cx="8227749" cy="3308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614322-5E7E-49A3-98CC-302EA44F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632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>
          <a:xfrm>
            <a:off x="524146" y="156754"/>
            <a:ext cx="7886700" cy="1027907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Function for reading user input</a:t>
            </a: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55" y="1080159"/>
            <a:ext cx="6481763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9D0859-6C56-4EA3-9D57-97169CAE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455FC58-8673-430F-96D1-F54559415754}"/>
              </a:ext>
            </a:extLst>
          </p:cNvPr>
          <p:cNvSpPr/>
          <p:nvPr/>
        </p:nvSpPr>
        <p:spPr>
          <a:xfrm>
            <a:off x="1643742" y="3380014"/>
            <a:ext cx="6395357" cy="914400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90438EF-BD99-4BC0-8B11-48BE2EC3C867}"/>
              </a:ext>
            </a:extLst>
          </p:cNvPr>
          <p:cNvSpPr/>
          <p:nvPr/>
        </p:nvSpPr>
        <p:spPr>
          <a:xfrm>
            <a:off x="1762228" y="4659085"/>
            <a:ext cx="5520316" cy="130628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501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19963"/>
            <a:ext cx="7772400" cy="13239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Collective communication</a:t>
            </a:r>
          </a:p>
        </p:txBody>
      </p:sp>
      <p:pic>
        <p:nvPicPr>
          <p:cNvPr id="59395" name="Picture 2" descr="View Detai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13" y="924878"/>
            <a:ext cx="33401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C93EF8-06EE-46EF-A8B4-C1AB38A2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858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>
          <a:xfrm>
            <a:off x="628650" y="96789"/>
            <a:ext cx="78867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Tree-structured communication</a:t>
            </a: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>
          <a:xfrm>
            <a:off x="468313" y="1422352"/>
            <a:ext cx="8486775" cy="4695871"/>
          </a:xfrm>
        </p:spPr>
        <p:txBody>
          <a:bodyPr/>
          <a:lstStyle/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ea typeface="宋体" panose="02010600030101010101" pitchFamily="2" charset="-122"/>
              </a:rPr>
              <a:t>In the first phase: 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(a) Process 1 sends to 0, 3 sends to 2, 5 sends to 4, and 7 sends to 6. 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(b) Processes 0, 2, 4, and 6 add in the received values. 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(c) Processes 2 and 6 send their new values to processes 0 and 4, respectively.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(d) Processes 0 and 4 add the received values into their new values.</a:t>
            </a:r>
            <a:br>
              <a:rPr lang="en-US" altLang="zh-CN" sz="2400" dirty="0">
                <a:ea typeface="宋体" panose="02010600030101010101" pitchFamily="2" charset="-122"/>
              </a:rPr>
            </a:br>
            <a:endParaRPr lang="en-US" altLang="zh-CN" sz="2400" dirty="0">
              <a:ea typeface="宋体" panose="02010600030101010101" pitchFamily="2" charset="-122"/>
            </a:endParaRPr>
          </a:p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ea typeface="宋体" panose="02010600030101010101" pitchFamily="2" charset="-122"/>
              </a:rPr>
              <a:t>(a) Process 4 sends its newest value to process 0.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(b) Process 0 adds the received value to its newest value.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F612AA-16EA-4839-8E5A-36DF9EE12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551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3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 tree-structured global sum</a:t>
            </a:r>
          </a:p>
        </p:txBody>
      </p:sp>
      <p:pic>
        <p:nvPicPr>
          <p:cNvPr id="61443" name="Picture 2" descr="f03-06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84" y="1325563"/>
            <a:ext cx="7099671" cy="487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864B60-4C4D-43AB-94D4-0CEAB8B0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898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3"/>
          <p:cNvSpPr>
            <a:spLocks noGrp="1"/>
          </p:cNvSpPr>
          <p:nvPr>
            <p:ph type="title"/>
          </p:nvPr>
        </p:nvSpPr>
        <p:spPr>
          <a:xfrm>
            <a:off x="567646" y="424543"/>
            <a:ext cx="8281987" cy="132397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An alternative tree-structured global sum</a:t>
            </a:r>
          </a:p>
        </p:txBody>
      </p:sp>
      <p:pic>
        <p:nvPicPr>
          <p:cNvPr id="62467" name="Picture 2" descr="f03-07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09" y="1695451"/>
            <a:ext cx="7061416" cy="4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563726-5E07-4709-9119-F7D313CCA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1380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Collective Communications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8138422" cy="4351338"/>
          </a:xfrm>
        </p:spPr>
        <p:txBody>
          <a:bodyPr/>
          <a:lstStyle/>
          <a:p>
            <a:r>
              <a:rPr lang="en-US" altLang="zh-CN" b="1" i="1" dirty="0">
                <a:solidFill>
                  <a:srgbClr val="C00000"/>
                </a:solidFill>
              </a:rPr>
              <a:t>Collective Communication: </a:t>
            </a:r>
            <a:r>
              <a:rPr lang="en-US" altLang="zh-CN" dirty="0"/>
              <a:t>communication functions that involve </a:t>
            </a:r>
            <a:r>
              <a:rPr lang="en-US" altLang="zh-CN" dirty="0">
                <a:solidFill>
                  <a:srgbClr val="FF0000"/>
                </a:solidFill>
              </a:rPr>
              <a:t>all the processes</a:t>
            </a:r>
            <a:r>
              <a:rPr lang="en-US" altLang="zh-CN" dirty="0"/>
              <a:t> in a communicator, like </a:t>
            </a:r>
            <a:r>
              <a:rPr lang="en-US" altLang="zh-CN" dirty="0" err="1"/>
              <a:t>MPI_Reduce</a:t>
            </a:r>
            <a:r>
              <a:rPr lang="en-US" altLang="zh-CN" dirty="0"/>
              <a:t>  </a:t>
            </a:r>
          </a:p>
          <a:p>
            <a:endParaRPr lang="en-US" altLang="zh-CN" b="1" i="1" dirty="0">
              <a:solidFill>
                <a:srgbClr val="C00000"/>
              </a:solidFill>
            </a:endParaRPr>
          </a:p>
          <a:p>
            <a:r>
              <a:rPr lang="en-US" altLang="zh-CN" b="1" i="1" dirty="0">
                <a:solidFill>
                  <a:srgbClr val="C00000"/>
                </a:solidFill>
              </a:rPr>
              <a:t>Point-to-Point Communication</a:t>
            </a:r>
            <a:r>
              <a:rPr lang="en-US" altLang="zh-CN" dirty="0"/>
              <a:t>: communication functions between point and point, like </a:t>
            </a:r>
            <a:r>
              <a:rPr lang="en-US" altLang="zh-CN" dirty="0" err="1">
                <a:solidFill>
                  <a:srgbClr val="0000FF"/>
                </a:solidFill>
              </a:rPr>
              <a:t>MPI_Send</a:t>
            </a:r>
            <a:r>
              <a:rPr lang="en-US" altLang="zh-CN" dirty="0">
                <a:solidFill>
                  <a:srgbClr val="0000FF"/>
                </a:solidFill>
              </a:rPr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MPI_Recv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94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>
          <a:xfrm>
            <a:off x="476250" y="410481"/>
            <a:ext cx="8281987" cy="701675"/>
          </a:xfrm>
        </p:spPr>
        <p:txBody>
          <a:bodyPr/>
          <a:lstStyle/>
          <a:p>
            <a:r>
              <a:rPr lang="en-US" altLang="zh-CN" dirty="0" err="1">
                <a:ea typeface="宋体" panose="02010600030101010101" pitchFamily="2" charset="-122"/>
              </a:rPr>
              <a:t>MPI_Reduce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634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5" y="1425575"/>
            <a:ext cx="6513512" cy="25193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" y="4089400"/>
            <a:ext cx="8689975" cy="7921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5" y="5026025"/>
            <a:ext cx="6296025" cy="1171575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B645922-D07E-4F6A-9C9E-C76B761A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46</a:t>
            </a:fld>
            <a:endParaRPr lang="zh-TW" altLang="en-US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675235" y="2373252"/>
            <a:ext cx="5299051" cy="1396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916123" y="4485481"/>
            <a:ext cx="3591217" cy="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821819" y="5362666"/>
            <a:ext cx="2231862" cy="179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2218524" y="5835408"/>
            <a:ext cx="1948627" cy="772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95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>
          <a:xfrm>
            <a:off x="104502" y="0"/>
            <a:ext cx="8893175" cy="132397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Predefined reduction operators in MPI</a:t>
            </a: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268413"/>
            <a:ext cx="6791325" cy="481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851612E-B807-4FF8-B82B-E1FD7777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1058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>
          <a:xfrm>
            <a:off x="628650" y="233363"/>
            <a:ext cx="8281987" cy="132397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Collective vs. Point-to-Point Communications</a:t>
            </a: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>
          <a:xfrm>
            <a:off x="639762" y="1858963"/>
            <a:ext cx="8270875" cy="4679950"/>
          </a:xfrm>
        </p:spPr>
        <p:txBody>
          <a:bodyPr/>
          <a:lstStyle/>
          <a:p>
            <a:r>
              <a:rPr lang="en-US" altLang="zh-CN" u="sng" dirty="0">
                <a:solidFill>
                  <a:srgbClr val="FF0000"/>
                </a:solidFill>
                <a:ea typeface="宋体" panose="02010600030101010101" pitchFamily="2" charset="-122"/>
              </a:rPr>
              <a:t>All</a:t>
            </a:r>
            <a:r>
              <a:rPr lang="en-US" altLang="zh-CN" dirty="0">
                <a:ea typeface="宋体" panose="02010600030101010101" pitchFamily="2" charset="-122"/>
              </a:rPr>
              <a:t> the processes in the communicator must call the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same collective function</a:t>
            </a:r>
            <a:r>
              <a:rPr lang="en-US" altLang="zh-CN" dirty="0">
                <a:ea typeface="宋体" panose="02010600030101010101" pitchFamily="2" charset="-122"/>
              </a:rPr>
              <a:t>. 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For example, a program that attempts to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match</a:t>
            </a:r>
            <a:r>
              <a:rPr lang="en-US" altLang="zh-CN" dirty="0">
                <a:ea typeface="宋体" panose="02010600030101010101" pitchFamily="2" charset="-122"/>
              </a:rPr>
              <a:t> a call to </a:t>
            </a:r>
            <a:r>
              <a:rPr lang="en-US" altLang="zh-CN" dirty="0" err="1">
                <a:solidFill>
                  <a:srgbClr val="0066FF"/>
                </a:solidFill>
                <a:ea typeface="宋体" panose="02010600030101010101" pitchFamily="2" charset="-122"/>
              </a:rPr>
              <a:t>MPI_Reduce</a:t>
            </a:r>
            <a:r>
              <a:rPr lang="en-US" altLang="zh-CN" dirty="0">
                <a:ea typeface="宋体" panose="02010600030101010101" pitchFamily="2" charset="-122"/>
              </a:rPr>
              <a:t> on one process with a call to </a:t>
            </a:r>
            <a:r>
              <a:rPr lang="en-US" altLang="zh-CN" dirty="0" err="1">
                <a:solidFill>
                  <a:srgbClr val="0066FF"/>
                </a:solidFill>
                <a:ea typeface="宋体" panose="02010600030101010101" pitchFamily="2" charset="-122"/>
              </a:rPr>
              <a:t>MPI_Recv</a:t>
            </a:r>
            <a:r>
              <a:rPr lang="en-US" altLang="zh-CN" dirty="0">
                <a:ea typeface="宋体" panose="02010600030101010101" pitchFamily="2" charset="-122"/>
              </a:rPr>
              <a:t> on another process is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erroneous</a:t>
            </a:r>
            <a:r>
              <a:rPr lang="en-US" altLang="zh-CN" dirty="0">
                <a:ea typeface="宋体" panose="02010600030101010101" pitchFamily="2" charset="-122"/>
              </a:rPr>
              <a:t>, and, in all likelihood, the program will hang or crash.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43C0AE-99CC-4C3D-9343-A67D874E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2559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>
          <a:xfrm>
            <a:off x="628650" y="233363"/>
            <a:ext cx="8281987" cy="132397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Collective vs. Point-to-Point Communications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idx="1"/>
          </p:nvPr>
        </p:nvSpPr>
        <p:spPr>
          <a:xfrm>
            <a:off x="684213" y="1776548"/>
            <a:ext cx="8270875" cy="4460739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The arguments passed by each process to an MPI collective communication must be “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compatible</a:t>
            </a:r>
            <a:r>
              <a:rPr lang="en-US" altLang="zh-CN" dirty="0">
                <a:ea typeface="宋体" panose="02010600030101010101" pitchFamily="2" charset="-122"/>
              </a:rPr>
              <a:t>.”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For example, if one process passes in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 0 </a:t>
            </a:r>
            <a:r>
              <a:rPr lang="en-US" altLang="zh-CN" dirty="0">
                <a:ea typeface="宋体" panose="02010600030101010101" pitchFamily="2" charset="-122"/>
              </a:rPr>
              <a:t>as the </a:t>
            </a:r>
            <a:r>
              <a:rPr lang="en-US" altLang="zh-CN" dirty="0" err="1">
                <a:solidFill>
                  <a:srgbClr val="0066FF"/>
                </a:solidFill>
                <a:ea typeface="宋体" panose="02010600030101010101" pitchFamily="2" charset="-122"/>
              </a:rPr>
              <a:t>dest_process</a:t>
            </a:r>
            <a:r>
              <a:rPr lang="en-US" altLang="zh-CN" dirty="0">
                <a:ea typeface="宋体" panose="02010600030101010101" pitchFamily="2" charset="-122"/>
              </a:rPr>
              <a:t> and another passes in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 1</a:t>
            </a:r>
            <a:r>
              <a:rPr lang="en-US" altLang="zh-CN" dirty="0">
                <a:ea typeface="宋体" panose="02010600030101010101" pitchFamily="2" charset="-122"/>
              </a:rPr>
              <a:t>, then the outcome of a call to </a:t>
            </a:r>
            <a:r>
              <a:rPr lang="en-US" altLang="zh-CN" dirty="0" err="1">
                <a:solidFill>
                  <a:srgbClr val="0066FF"/>
                </a:solidFill>
                <a:ea typeface="宋体" panose="02010600030101010101" pitchFamily="2" charset="-122"/>
              </a:rPr>
              <a:t>MPI_Reduce</a:t>
            </a:r>
            <a:r>
              <a:rPr lang="en-US" altLang="zh-CN" dirty="0">
                <a:ea typeface="宋体" panose="02010600030101010101" pitchFamily="2" charset="-122"/>
              </a:rPr>
              <a:t> is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erroneous</a:t>
            </a:r>
            <a:r>
              <a:rPr lang="en-US" altLang="zh-CN" dirty="0">
                <a:ea typeface="宋体" panose="02010600030101010101" pitchFamily="2" charset="-122"/>
              </a:rPr>
              <a:t>, and, once again, the program is likely to hang or crash.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CDB657-9FA5-4411-ADBD-1ED5F15A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369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 shared memory system</a:t>
            </a:r>
          </a:p>
        </p:txBody>
      </p:sp>
      <p:pic>
        <p:nvPicPr>
          <p:cNvPr id="22531" name="Picture 2" descr="f03-02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16930"/>
            <a:ext cx="8194555" cy="358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7ADD09-48FD-43AA-B716-C57136EE2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89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>
          <a:xfrm>
            <a:off x="628650" y="173831"/>
            <a:ext cx="8281987" cy="132397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Collective vs. Point-to-Point Communications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>
          <a:xfrm>
            <a:off x="639762" y="1682898"/>
            <a:ext cx="8270875" cy="467995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The </a:t>
            </a:r>
            <a:r>
              <a:rPr lang="en-US" altLang="zh-CN" dirty="0" err="1">
                <a:solidFill>
                  <a:srgbClr val="0066FF"/>
                </a:solidFill>
                <a:ea typeface="宋体" panose="02010600030101010101" pitchFamily="2" charset="-122"/>
              </a:rPr>
              <a:t>output_data_p</a:t>
            </a:r>
            <a:r>
              <a:rPr lang="en-US" altLang="zh-CN" dirty="0">
                <a:solidFill>
                  <a:srgbClr val="0066FF"/>
                </a:solidFill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argument is only used on </a:t>
            </a:r>
            <a:r>
              <a:rPr lang="en-US" altLang="zh-CN" dirty="0" err="1">
                <a:solidFill>
                  <a:srgbClr val="0066FF"/>
                </a:solidFill>
                <a:ea typeface="宋体" panose="02010600030101010101" pitchFamily="2" charset="-122"/>
              </a:rPr>
              <a:t>dest_process</a:t>
            </a:r>
            <a:r>
              <a:rPr lang="en-US" altLang="zh-CN" dirty="0">
                <a:ea typeface="宋体" panose="02010600030101010101" pitchFamily="2" charset="-122"/>
              </a:rPr>
              <a:t>. 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However, all of the processes still need to pass in an actual argument corresponding to </a:t>
            </a:r>
            <a:r>
              <a:rPr lang="en-US" altLang="zh-CN" dirty="0" err="1">
                <a:solidFill>
                  <a:srgbClr val="0066FF"/>
                </a:solidFill>
                <a:ea typeface="宋体" panose="02010600030101010101" pitchFamily="2" charset="-122"/>
              </a:rPr>
              <a:t>output_data_p</a:t>
            </a:r>
            <a:r>
              <a:rPr lang="en-US" altLang="zh-CN" dirty="0">
                <a:ea typeface="宋体" panose="02010600030101010101" pitchFamily="2" charset="-122"/>
              </a:rPr>
              <a:t>, even if it’s just </a:t>
            </a:r>
            <a:r>
              <a:rPr lang="en-US" altLang="zh-CN" dirty="0">
                <a:solidFill>
                  <a:srgbClr val="0066FF"/>
                </a:solidFill>
                <a:ea typeface="宋体" panose="02010600030101010101" pitchFamily="2" charset="-122"/>
              </a:rPr>
              <a:t>NULL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23905C8-97FF-4C32-A1A7-E8F920F26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30404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>
          <a:xfrm>
            <a:off x="628650" y="173831"/>
            <a:ext cx="8281987" cy="132397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Collective vs. Point-to-Point Communications</a:t>
            </a:r>
          </a:p>
        </p:txBody>
      </p:sp>
      <p:sp>
        <p:nvSpPr>
          <p:cNvPr id="68610" name="Content Placeholder 2"/>
          <p:cNvSpPr>
            <a:spLocks noGrp="1"/>
          </p:cNvSpPr>
          <p:nvPr>
            <p:ph idx="1"/>
          </p:nvPr>
        </p:nvSpPr>
        <p:spPr>
          <a:xfrm>
            <a:off x="639762" y="1858963"/>
            <a:ext cx="8270875" cy="4679950"/>
          </a:xfrm>
        </p:spPr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Point-to-point</a:t>
            </a:r>
            <a:r>
              <a:rPr lang="en-US" altLang="zh-CN" dirty="0">
                <a:ea typeface="宋体" panose="02010600030101010101" pitchFamily="2" charset="-122"/>
              </a:rPr>
              <a:t> communications are matched on the basis of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tags and communicators</a:t>
            </a:r>
            <a:r>
              <a:rPr lang="en-US" altLang="zh-CN" dirty="0">
                <a:ea typeface="宋体" panose="02010600030101010101" pitchFamily="2" charset="-122"/>
              </a:rPr>
              <a:t>. 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Collective </a:t>
            </a:r>
            <a:r>
              <a:rPr lang="en-US" altLang="zh-CN" dirty="0">
                <a:ea typeface="宋体" panose="02010600030101010101" pitchFamily="2" charset="-122"/>
              </a:rPr>
              <a:t>communications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don’t use tags</a:t>
            </a:r>
            <a:r>
              <a:rPr lang="en-US" altLang="zh-CN" dirty="0">
                <a:ea typeface="宋体" panose="02010600030101010101" pitchFamily="2" charset="-122"/>
              </a:rPr>
              <a:t>. 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They’re matched solely on the basis of the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communicator</a:t>
            </a:r>
            <a:r>
              <a:rPr lang="en-US" altLang="zh-CN" dirty="0">
                <a:ea typeface="宋体" panose="02010600030101010101" pitchFamily="2" charset="-122"/>
              </a:rPr>
              <a:t> and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the order </a:t>
            </a:r>
            <a:r>
              <a:rPr lang="en-US" altLang="zh-CN" dirty="0">
                <a:ea typeface="宋体" panose="02010600030101010101" pitchFamily="2" charset="-122"/>
              </a:rPr>
              <a:t>in which they’re called.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30D498-99DD-4E9C-A2FF-F49A9BA54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980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 (1)</a:t>
            </a:r>
          </a:p>
        </p:txBody>
      </p:sp>
      <p:pic>
        <p:nvPicPr>
          <p:cNvPr id="696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73238"/>
            <a:ext cx="8569325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1547813" y="3500438"/>
            <a:ext cx="640873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zh-CN" dirty="0">
                <a:latin typeface="+mn-lt"/>
                <a:ea typeface="宋体" panose="02010600030101010101" pitchFamily="2" charset="-122"/>
              </a:rPr>
              <a:t>Multiple calls to </a:t>
            </a:r>
            <a:r>
              <a:rPr lang="en-US" altLang="zh-CN" dirty="0" err="1">
                <a:latin typeface="+mn-lt"/>
                <a:ea typeface="宋体" panose="02010600030101010101" pitchFamily="2" charset="-122"/>
              </a:rPr>
              <a:t>MPI_Reduce</a:t>
            </a:r>
            <a:endParaRPr lang="en-US" altLang="zh-CN" dirty="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AE43E3-DA2B-4EAA-ACEE-24CE510D6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9856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 (2)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Suppose that each process calls </a:t>
            </a:r>
            <a:r>
              <a:rPr lang="en-US" altLang="zh-CN" dirty="0" err="1">
                <a:solidFill>
                  <a:srgbClr val="0066FF"/>
                </a:solidFill>
                <a:ea typeface="宋体" panose="02010600030101010101" pitchFamily="2" charset="-122"/>
              </a:rPr>
              <a:t>MPI_Reduce</a:t>
            </a:r>
            <a:r>
              <a:rPr lang="en-US" altLang="zh-CN" dirty="0">
                <a:ea typeface="宋体" panose="02010600030101010101" pitchFamily="2" charset="-122"/>
              </a:rPr>
              <a:t> with operator </a:t>
            </a:r>
            <a:r>
              <a:rPr lang="en-US" altLang="zh-CN" dirty="0">
                <a:solidFill>
                  <a:srgbClr val="0066FF"/>
                </a:solidFill>
                <a:ea typeface="宋体" panose="02010600030101010101" pitchFamily="2" charset="-122"/>
              </a:rPr>
              <a:t>MPI_SUM</a:t>
            </a:r>
            <a:r>
              <a:rPr lang="en-US" altLang="zh-CN" dirty="0">
                <a:ea typeface="宋体" panose="02010600030101010101" pitchFamily="2" charset="-122"/>
              </a:rPr>
              <a:t>, and destination process 0. 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At first glance, it might seem that after the two calls to </a:t>
            </a:r>
            <a:r>
              <a:rPr lang="en-US" altLang="zh-CN" dirty="0" err="1">
                <a:solidFill>
                  <a:srgbClr val="0066FF"/>
                </a:solidFill>
                <a:ea typeface="宋体" panose="02010600030101010101" pitchFamily="2" charset="-122"/>
              </a:rPr>
              <a:t>MPI_Reduce</a:t>
            </a:r>
            <a:r>
              <a:rPr lang="en-US" altLang="zh-CN" dirty="0">
                <a:ea typeface="宋体" panose="02010600030101010101" pitchFamily="2" charset="-122"/>
              </a:rPr>
              <a:t>, the value of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b will be 3</a:t>
            </a:r>
            <a:r>
              <a:rPr lang="en-US" altLang="zh-CN" dirty="0">
                <a:ea typeface="宋体" panose="02010600030101010101" pitchFamily="2" charset="-122"/>
              </a:rPr>
              <a:t>, and the value of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d will be 6</a:t>
            </a:r>
            <a:r>
              <a:rPr lang="en-US" altLang="zh-CN" dirty="0">
                <a:ea typeface="宋体" panose="02010600030101010101" pitchFamily="2" charset="-122"/>
              </a:rPr>
              <a:t>.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0EFC46-EF9C-4FE4-8424-B16339ED3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793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 (3)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However, the names of the memory locations are irrelevant to the matching of the calls to </a:t>
            </a:r>
            <a:r>
              <a:rPr lang="en-US" altLang="zh-CN" dirty="0" err="1">
                <a:solidFill>
                  <a:srgbClr val="0066FF"/>
                </a:solidFill>
                <a:ea typeface="宋体" panose="02010600030101010101" pitchFamily="2" charset="-122"/>
              </a:rPr>
              <a:t>MPI_Reduce</a:t>
            </a:r>
            <a:r>
              <a:rPr lang="en-US" altLang="zh-CN" dirty="0">
                <a:ea typeface="宋体" panose="02010600030101010101" pitchFamily="2" charset="-122"/>
              </a:rPr>
              <a:t>. 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The order of the calls will determine the matching so the value stored in b will be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1+2+1 = 4</a:t>
            </a:r>
            <a:r>
              <a:rPr lang="en-US" altLang="zh-CN" dirty="0">
                <a:ea typeface="宋体" panose="02010600030101010101" pitchFamily="2" charset="-122"/>
              </a:rPr>
              <a:t>, and the value stored in d will be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2+1+2 = 5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718DB0-83DF-418B-AF26-AE3B3069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9071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>
          <a:xfrm>
            <a:off x="611188" y="300445"/>
            <a:ext cx="8281987" cy="701675"/>
          </a:xfrm>
        </p:spPr>
        <p:txBody>
          <a:bodyPr/>
          <a:lstStyle/>
          <a:p>
            <a:r>
              <a:rPr lang="en-US" altLang="zh-CN" dirty="0" err="1">
                <a:ea typeface="宋体" panose="02010600030101010101" pitchFamily="2" charset="-122"/>
              </a:rPr>
              <a:t>MPI_Allreduce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72706" name="Content Placeholder 3"/>
          <p:cNvSpPr>
            <a:spLocks noGrp="1"/>
          </p:cNvSpPr>
          <p:nvPr>
            <p:ph idx="1"/>
          </p:nvPr>
        </p:nvSpPr>
        <p:spPr>
          <a:xfrm>
            <a:off x="622300" y="1386795"/>
            <a:ext cx="8270875" cy="2303462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Useful in a situation in which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all of the processes need the result</a:t>
            </a:r>
            <a:r>
              <a:rPr lang="en-US" altLang="zh-CN" dirty="0">
                <a:ea typeface="宋体" panose="02010600030101010101" pitchFamily="2" charset="-122"/>
              </a:rPr>
              <a:t> of a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global sum </a:t>
            </a:r>
            <a:r>
              <a:rPr lang="en-US" altLang="zh-CN" dirty="0">
                <a:ea typeface="宋体" panose="02010600030101010101" pitchFamily="2" charset="-122"/>
              </a:rPr>
              <a:t>in order to complete some larger computation.</a:t>
            </a:r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357563"/>
            <a:ext cx="7993062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06E6AE-FF1C-4EB6-A07B-5152736B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842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f03-08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48" y="233690"/>
            <a:ext cx="5329646" cy="6464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57995" y="2676797"/>
            <a:ext cx="3345211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i="1" dirty="0">
                <a:solidFill>
                  <a:srgbClr val="FF0000"/>
                </a:solidFill>
                <a:latin typeface="+mj-lt"/>
              </a:rPr>
              <a:t>A global sum followed</a:t>
            </a:r>
            <a:br>
              <a:rPr lang="en-US" sz="2800" i="1" dirty="0">
                <a:solidFill>
                  <a:srgbClr val="FF0000"/>
                </a:solidFill>
                <a:latin typeface="+mj-lt"/>
              </a:rPr>
            </a:br>
            <a:r>
              <a:rPr lang="en-US" sz="2800" i="1" dirty="0">
                <a:solidFill>
                  <a:srgbClr val="FF0000"/>
                </a:solidFill>
                <a:latin typeface="+mj-lt"/>
              </a:rPr>
              <a:t>by distribution of the</a:t>
            </a:r>
            <a:br>
              <a:rPr lang="en-US" sz="2800" i="1" dirty="0">
                <a:solidFill>
                  <a:srgbClr val="FF0000"/>
                </a:solidFill>
                <a:latin typeface="+mj-lt"/>
              </a:rPr>
            </a:br>
            <a:r>
              <a:rPr lang="en-US" sz="2800" i="1" dirty="0">
                <a:solidFill>
                  <a:srgbClr val="FF0000"/>
                </a:solidFill>
                <a:latin typeface="+mj-lt"/>
              </a:rPr>
              <a:t>result.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13B52F-C428-423A-805E-8CB6BF2FF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434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f03-09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26" y="620799"/>
            <a:ext cx="6896962" cy="473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82775" y="5621066"/>
            <a:ext cx="503112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i="1" dirty="0">
                <a:solidFill>
                  <a:srgbClr val="FF0000"/>
                </a:solidFill>
                <a:latin typeface="+mj-lt"/>
              </a:rPr>
              <a:t>A butterfly-structured global sum.</a:t>
            </a:r>
          </a:p>
        </p:txBody>
      </p:sp>
      <p:pic>
        <p:nvPicPr>
          <p:cNvPr id="74756" name="Picture 2" descr="animals,bugs,butterflies,cropped images,cropped pictures,insects,nature,PNG,transparent background,yel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688" y="0"/>
            <a:ext cx="1484312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A06347-5D13-413F-A164-5A6134B50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616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Broadcast</a:t>
            </a:r>
          </a:p>
        </p:txBody>
      </p:sp>
      <p:sp>
        <p:nvSpPr>
          <p:cNvPr id="75778" name="Content Placeholder 3"/>
          <p:cNvSpPr>
            <a:spLocks noGrp="1"/>
          </p:cNvSpPr>
          <p:nvPr>
            <p:ph idx="1"/>
          </p:nvPr>
        </p:nvSpPr>
        <p:spPr>
          <a:xfrm>
            <a:off x="628650" y="1606551"/>
            <a:ext cx="8270875" cy="1871662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Data belonging to a single process is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sent to all of the processes</a:t>
            </a:r>
            <a:r>
              <a:rPr lang="en-US" altLang="zh-CN" dirty="0">
                <a:ea typeface="宋体" panose="02010600030101010101" pitchFamily="2" charset="-122"/>
              </a:rPr>
              <a:t> in the communicator.</a:t>
            </a:r>
          </a:p>
        </p:txBody>
      </p:sp>
      <p:pic>
        <p:nvPicPr>
          <p:cNvPr id="757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41663"/>
            <a:ext cx="7834313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B560AD-4DD6-46CC-928E-145D5FC28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58</a:t>
            </a:fld>
            <a:endParaRPr lang="zh-TW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853302" y="3801428"/>
            <a:ext cx="3228249" cy="3067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690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f03-10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125537"/>
            <a:ext cx="7403532" cy="5079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27469" y="602318"/>
            <a:ext cx="42458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i="1" dirty="0">
                <a:solidFill>
                  <a:srgbClr val="FF0000"/>
                </a:solidFill>
                <a:latin typeface="+mj-lt"/>
              </a:rPr>
              <a:t>A tree-structured broadcast.</a:t>
            </a:r>
          </a:p>
        </p:txBody>
      </p:sp>
      <p:pic>
        <p:nvPicPr>
          <p:cNvPr id="76804" name="Picture 2" descr="conservation,cropped images,cropped pictures,growing,nature,plants,PNG,transparent background,trees,woo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260350"/>
            <a:ext cx="17018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A3C012-0CD4-4745-8346-91252B1D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310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Hello World! </a:t>
            </a:r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807143"/>
            <a:ext cx="5287227" cy="24382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6" name="TextBox 5"/>
          <p:cNvSpPr txBox="1">
            <a:spLocks noChangeArrowheads="1"/>
          </p:cNvSpPr>
          <p:nvPr/>
        </p:nvSpPr>
        <p:spPr bwMode="auto">
          <a:xfrm>
            <a:off x="3635375" y="5229225"/>
            <a:ext cx="17780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zh-CN" dirty="0">
                <a:latin typeface="+mn-lt"/>
                <a:ea typeface="宋体" panose="02010600030101010101" pitchFamily="2" charset="-122"/>
              </a:rPr>
              <a:t>(a classic)</a:t>
            </a:r>
          </a:p>
        </p:txBody>
      </p:sp>
      <p:pic>
        <p:nvPicPr>
          <p:cNvPr id="23557" name="Picture 4" descr="business,concepts,earth,education,giving,global communications,globes,growths,handful,holding,ideas,iStockphoto,maps,palms,peace symbol,Photographs,planets,topography,world in hand,world ma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618" y="3849461"/>
            <a:ext cx="2520859" cy="2520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6B4D0F-4AFA-4D61-889D-A50B060B2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10457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>
          <a:xfrm>
            <a:off x="539750" y="209006"/>
            <a:ext cx="8281988" cy="132397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 version of </a:t>
            </a:r>
            <a:r>
              <a:rPr lang="en-US" altLang="zh-CN" dirty="0" err="1">
                <a:ea typeface="宋体" panose="02010600030101010101" pitchFamily="2" charset="-122"/>
              </a:rPr>
              <a:t>Get_input</a:t>
            </a:r>
            <a:r>
              <a:rPr lang="en-US" altLang="zh-CN" dirty="0">
                <a:ea typeface="宋体" panose="02010600030101010101" pitchFamily="2" charset="-122"/>
              </a:rPr>
              <a:t> that uses </a:t>
            </a:r>
            <a:r>
              <a:rPr lang="en-US" altLang="zh-CN" dirty="0" err="1">
                <a:ea typeface="宋体" panose="02010600030101010101" pitchFamily="2" charset="-122"/>
              </a:rPr>
              <a:t>MPI_Bcast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778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23" y="1766343"/>
            <a:ext cx="7711642" cy="458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F8BD86-DE37-4EBF-B953-265779EFC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2" name="圆角矩形 1"/>
          <p:cNvSpPr/>
          <p:nvPr/>
        </p:nvSpPr>
        <p:spPr>
          <a:xfrm>
            <a:off x="1102864" y="5158333"/>
            <a:ext cx="7412486" cy="88647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2575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Data distributions</a:t>
            </a:r>
          </a:p>
        </p:txBody>
      </p:sp>
      <p:pic>
        <p:nvPicPr>
          <p:cNvPr id="788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00213"/>
            <a:ext cx="652938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62504" y="4488081"/>
            <a:ext cx="396576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3200" i="1" dirty="0">
                <a:solidFill>
                  <a:srgbClr val="FF0000"/>
                </a:solidFill>
                <a:latin typeface="+mj-lt"/>
              </a:rPr>
              <a:t>Compute a vector sum.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5522DF-1C4C-4A9C-8A49-F84050BE7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864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>
          <a:xfrm>
            <a:off x="539750" y="365760"/>
            <a:ext cx="8281988" cy="132397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Serial implementation of vector addition</a:t>
            </a:r>
          </a:p>
        </p:txBody>
      </p:sp>
      <p:pic>
        <p:nvPicPr>
          <p:cNvPr id="798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89138"/>
            <a:ext cx="81629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51D1A8-D27A-42C3-89D1-FF2723BE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7621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6" y="2495910"/>
            <a:ext cx="837565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7" name="Title 1"/>
          <p:cNvSpPr>
            <a:spLocks noGrp="1"/>
          </p:cNvSpPr>
          <p:nvPr>
            <p:ph type="title"/>
          </p:nvPr>
        </p:nvSpPr>
        <p:spPr>
          <a:xfrm>
            <a:off x="628650" y="248194"/>
            <a:ext cx="8281987" cy="1938338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Different partitions of a 12-component vector among 3 processes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EF36F6-4F28-491A-8089-D1084278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63</a:t>
            </a:fld>
            <a:endParaRPr lang="zh-TW" altLang="en-US"/>
          </a:p>
        </p:txBody>
      </p:sp>
      <p:sp>
        <p:nvSpPr>
          <p:cNvPr id="2" name="圆角矩形 1"/>
          <p:cNvSpPr/>
          <p:nvPr/>
        </p:nvSpPr>
        <p:spPr>
          <a:xfrm>
            <a:off x="6617185" y="3853044"/>
            <a:ext cx="844598" cy="2700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617185" y="4255540"/>
            <a:ext cx="844598" cy="2921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617185" y="4680153"/>
            <a:ext cx="844598" cy="2921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148723" y="3853044"/>
            <a:ext cx="2004467" cy="2700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148723" y="4266599"/>
            <a:ext cx="2004467" cy="2700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2148722" y="4680153"/>
            <a:ext cx="2004467" cy="2700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">
            <a:extLst>
              <a:ext uri="{FF2B5EF4-FFF2-40B4-BE49-F238E27FC236}">
                <a16:creationId xmlns:a16="http://schemas.microsoft.com/office/drawing/2014/main" id="{7B4BD6BD-0839-4480-A9E2-84F5C05C02E6}"/>
              </a:ext>
            </a:extLst>
          </p:cNvPr>
          <p:cNvSpPr/>
          <p:nvPr/>
        </p:nvSpPr>
        <p:spPr>
          <a:xfrm>
            <a:off x="4342074" y="3880258"/>
            <a:ext cx="404100" cy="2700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">
            <a:extLst>
              <a:ext uri="{FF2B5EF4-FFF2-40B4-BE49-F238E27FC236}">
                <a16:creationId xmlns:a16="http://schemas.microsoft.com/office/drawing/2014/main" id="{8B5584F6-419C-402D-B727-39D3710F1FF8}"/>
              </a:ext>
            </a:extLst>
          </p:cNvPr>
          <p:cNvSpPr/>
          <p:nvPr/>
        </p:nvSpPr>
        <p:spPr>
          <a:xfrm>
            <a:off x="4342074" y="4261329"/>
            <a:ext cx="404100" cy="2700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">
            <a:extLst>
              <a:ext uri="{FF2B5EF4-FFF2-40B4-BE49-F238E27FC236}">
                <a16:creationId xmlns:a16="http://schemas.microsoft.com/office/drawing/2014/main" id="{CB8B7077-795C-49B3-AB3E-B3258BBA6751}"/>
              </a:ext>
            </a:extLst>
          </p:cNvPr>
          <p:cNvSpPr/>
          <p:nvPr/>
        </p:nvSpPr>
        <p:spPr>
          <a:xfrm>
            <a:off x="4342074" y="4663824"/>
            <a:ext cx="404100" cy="2700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8929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Partitioning options</a:t>
            </a:r>
          </a:p>
        </p:txBody>
      </p:sp>
      <p:sp>
        <p:nvSpPr>
          <p:cNvPr id="819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Block partitioning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Assign blocks of consecutive components to each process.</a:t>
            </a:r>
          </a:p>
          <a:p>
            <a:r>
              <a:rPr lang="en-US" altLang="zh-CN">
                <a:ea typeface="宋体" panose="02010600030101010101" pitchFamily="2" charset="-122"/>
              </a:rPr>
              <a:t>Cyclic partitioning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Assign components in a round robin fashion.</a:t>
            </a:r>
          </a:p>
          <a:p>
            <a:r>
              <a:rPr lang="en-US" altLang="zh-CN">
                <a:ea typeface="宋体" panose="02010600030101010101" pitchFamily="2" charset="-122"/>
              </a:rPr>
              <a:t>Block-cyclic partitioning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Use a cyclic distribution of blocks of components.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024693-B935-4708-BA3E-926CF5D3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7649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/>
          <p:cNvSpPr>
            <a:spLocks noGrp="1"/>
          </p:cNvSpPr>
          <p:nvPr>
            <p:ph type="title"/>
          </p:nvPr>
        </p:nvSpPr>
        <p:spPr>
          <a:xfrm>
            <a:off x="611188" y="274320"/>
            <a:ext cx="8349932" cy="132397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Parallel implementation of vector addition</a:t>
            </a:r>
          </a:p>
        </p:txBody>
      </p:sp>
      <p:pic>
        <p:nvPicPr>
          <p:cNvPr id="829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178186"/>
            <a:ext cx="7988300" cy="273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43EC1E-652F-49C1-96AF-3C9609486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895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Scatter</a:t>
            </a:r>
          </a:p>
        </p:txBody>
      </p:sp>
      <p:sp>
        <p:nvSpPr>
          <p:cNvPr id="83970" name="Content Placeholder 3"/>
          <p:cNvSpPr>
            <a:spLocks noGrp="1"/>
          </p:cNvSpPr>
          <p:nvPr>
            <p:ph idx="1"/>
          </p:nvPr>
        </p:nvSpPr>
        <p:spPr>
          <a:xfrm>
            <a:off x="628650" y="1480345"/>
            <a:ext cx="8270875" cy="2087562"/>
          </a:xfrm>
        </p:spPr>
        <p:txBody>
          <a:bodyPr/>
          <a:lstStyle/>
          <a:p>
            <a:r>
              <a:rPr lang="en-US" altLang="zh-CN" dirty="0" err="1">
                <a:ea typeface="宋体" panose="02010600030101010101" pitchFamily="2" charset="-122"/>
              </a:rPr>
              <a:t>MPI_Scatter</a:t>
            </a:r>
            <a:r>
              <a:rPr lang="en-US" altLang="zh-CN" dirty="0">
                <a:ea typeface="宋体" panose="02010600030101010101" pitchFamily="2" charset="-122"/>
              </a:rPr>
              <a:t> can be used in a function that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reads in an entire vector on process 0 </a:t>
            </a:r>
            <a:r>
              <a:rPr lang="en-US" altLang="zh-CN" dirty="0">
                <a:ea typeface="宋体" panose="02010600030101010101" pitchFamily="2" charset="-122"/>
              </a:rPr>
              <a:t>but only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sends the needed components to each </a:t>
            </a:r>
            <a:r>
              <a:rPr lang="en-US" altLang="zh-CN" dirty="0">
                <a:ea typeface="宋体" panose="02010600030101010101" pitchFamily="2" charset="-122"/>
              </a:rPr>
              <a:t>of the other processes.</a:t>
            </a:r>
          </a:p>
        </p:txBody>
      </p:sp>
      <p:pic>
        <p:nvPicPr>
          <p:cNvPr id="839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06" y="2991394"/>
            <a:ext cx="6874225" cy="3082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534886-4D5F-43E5-B98D-18FBB2D9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2249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/>
          <p:cNvSpPr>
            <a:spLocks noGrp="1"/>
          </p:cNvSpPr>
          <p:nvPr>
            <p:ph type="title"/>
          </p:nvPr>
        </p:nvSpPr>
        <p:spPr>
          <a:xfrm>
            <a:off x="496027" y="222567"/>
            <a:ext cx="78867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Reading and distributing a vector</a:t>
            </a:r>
          </a:p>
        </p:txBody>
      </p:sp>
      <p:pic>
        <p:nvPicPr>
          <p:cNvPr id="849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347788"/>
            <a:ext cx="74168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D4EA52-0617-4BD2-BACA-8873C9566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67</a:t>
            </a:fld>
            <a:endParaRPr lang="zh-TW" altLang="en-US"/>
          </a:p>
        </p:txBody>
      </p:sp>
      <p:sp>
        <p:nvSpPr>
          <p:cNvPr id="2" name="圆角矩形 1"/>
          <p:cNvSpPr/>
          <p:nvPr/>
        </p:nvSpPr>
        <p:spPr>
          <a:xfrm>
            <a:off x="1409991" y="4795365"/>
            <a:ext cx="6870409" cy="4327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461154" y="5667139"/>
            <a:ext cx="6870409" cy="4327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9852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Gather</a:t>
            </a:r>
          </a:p>
        </p:txBody>
      </p:sp>
      <p:sp>
        <p:nvSpPr>
          <p:cNvPr id="86018" name="Content Placeholder 3"/>
          <p:cNvSpPr>
            <a:spLocks noGrp="1"/>
          </p:cNvSpPr>
          <p:nvPr>
            <p:ph idx="1"/>
          </p:nvPr>
        </p:nvSpPr>
        <p:spPr>
          <a:xfrm>
            <a:off x="628650" y="1476376"/>
            <a:ext cx="8270875" cy="2087562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Collect</a:t>
            </a:r>
            <a:r>
              <a:rPr lang="en-US" altLang="zh-CN" dirty="0">
                <a:ea typeface="宋体" panose="02010600030101010101" pitchFamily="2" charset="-122"/>
              </a:rPr>
              <a:t> all of the components of the vector onto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process 0</a:t>
            </a:r>
            <a:r>
              <a:rPr lang="en-US" altLang="zh-CN" dirty="0">
                <a:ea typeface="宋体" panose="02010600030101010101" pitchFamily="2" charset="-122"/>
              </a:rPr>
              <a:t>, and then process 0 can process all of the components.</a:t>
            </a:r>
          </a:p>
        </p:txBody>
      </p:sp>
      <p:pic>
        <p:nvPicPr>
          <p:cNvPr id="860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86" y="2801939"/>
            <a:ext cx="7308913" cy="328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36B555F-3DE1-4D8D-85F0-3184966D6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68</a:t>
            </a:fld>
            <a:endParaRPr lang="zh-TW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2087066" y="4585960"/>
            <a:ext cx="4027548" cy="4188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0551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Print a distributed vector (1)</a:t>
            </a:r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1690689"/>
            <a:ext cx="7605712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208CA2-1E79-419B-B4B2-DF84D2E42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80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Identifying MPI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Common practice to identify processes by nonnegative integer ranks.</a:t>
            </a:r>
            <a:br>
              <a:rPr lang="en-US" dirty="0"/>
            </a:br>
            <a:endParaRPr lang="en-US" dirty="0"/>
          </a:p>
          <a:p>
            <a:pPr>
              <a:defRPr/>
            </a:pPr>
            <a:r>
              <a:rPr lang="en-US" i="1" dirty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processes are numbered </a:t>
            </a:r>
            <a:r>
              <a:rPr lang="en-US" i="1" dirty="0">
                <a:solidFill>
                  <a:srgbClr val="0000FF"/>
                </a:solidFill>
              </a:rPr>
              <a:t>0, 1, 2, .. p-1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FCFDA4-F01A-48AF-8969-7645BABF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416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Print a distributed vector (2)</a:t>
            </a:r>
          </a:p>
        </p:txBody>
      </p:sp>
      <p:pic>
        <p:nvPicPr>
          <p:cNvPr id="880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676400"/>
            <a:ext cx="841851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A2D6D2-6911-4537-8D1C-F3837E16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70</a:t>
            </a:fld>
            <a:endParaRPr lang="zh-TW" altLang="en-US"/>
          </a:p>
        </p:txBody>
      </p:sp>
      <p:sp>
        <p:nvSpPr>
          <p:cNvPr id="6" name="圆角矩形 5"/>
          <p:cNvSpPr/>
          <p:nvPr/>
        </p:nvSpPr>
        <p:spPr>
          <a:xfrm>
            <a:off x="1049325" y="4187346"/>
            <a:ext cx="7731138" cy="4753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049325" y="2210799"/>
            <a:ext cx="7731138" cy="4765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926150" y="2017264"/>
            <a:ext cx="342027" cy="6072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926150" y="3998633"/>
            <a:ext cx="342027" cy="6072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674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Allgather</a:t>
            </a:r>
          </a:p>
        </p:txBody>
      </p:sp>
      <p:sp>
        <p:nvSpPr>
          <p:cNvPr id="89090" name="Content Placeholder 3"/>
          <p:cNvSpPr>
            <a:spLocks noGrp="1"/>
          </p:cNvSpPr>
          <p:nvPr>
            <p:ph idx="1"/>
          </p:nvPr>
        </p:nvSpPr>
        <p:spPr>
          <a:xfrm>
            <a:off x="628650" y="1538288"/>
            <a:ext cx="8270875" cy="2087562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Concatenates the contents of each process’ </a:t>
            </a:r>
            <a:r>
              <a:rPr lang="en-US" altLang="zh-CN" dirty="0" err="1">
                <a:solidFill>
                  <a:srgbClr val="0066FF"/>
                </a:solidFill>
                <a:ea typeface="宋体" panose="02010600030101010101" pitchFamily="2" charset="-122"/>
              </a:rPr>
              <a:t>send_buf_p</a:t>
            </a:r>
            <a:r>
              <a:rPr lang="en-US" altLang="zh-CN" dirty="0">
                <a:ea typeface="宋体" panose="02010600030101010101" pitchFamily="2" charset="-122"/>
              </a:rPr>
              <a:t> and stores this in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each process</a:t>
            </a:r>
            <a:r>
              <a:rPr lang="en-US" altLang="zh-CN" dirty="0">
                <a:ea typeface="宋体" panose="02010600030101010101" pitchFamily="2" charset="-122"/>
              </a:rPr>
              <a:t>’ </a:t>
            </a:r>
            <a:r>
              <a:rPr lang="en-US" altLang="zh-CN" dirty="0" err="1">
                <a:solidFill>
                  <a:srgbClr val="0066FF"/>
                </a:solidFill>
                <a:ea typeface="宋体" panose="02010600030101010101" pitchFamily="2" charset="-122"/>
              </a:rPr>
              <a:t>recv_buf_p</a:t>
            </a:r>
            <a:r>
              <a:rPr lang="en-US" altLang="zh-CN" dirty="0">
                <a:ea typeface="宋体" panose="02010600030101010101" pitchFamily="2" charset="-122"/>
              </a:rPr>
              <a:t>. 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As usual, </a:t>
            </a:r>
            <a:r>
              <a:rPr lang="en-US" altLang="zh-CN" dirty="0" err="1">
                <a:solidFill>
                  <a:srgbClr val="0066FF"/>
                </a:solidFill>
                <a:ea typeface="宋体" panose="02010600030101010101" pitchFamily="2" charset="-122"/>
              </a:rPr>
              <a:t>recv_count</a:t>
            </a:r>
            <a:r>
              <a:rPr lang="en-US" altLang="zh-CN" dirty="0">
                <a:ea typeface="宋体" panose="02010600030101010101" pitchFamily="2" charset="-122"/>
              </a:rPr>
              <a:t> is the amount of data being received from each process.</a:t>
            </a:r>
          </a:p>
        </p:txBody>
      </p:sp>
      <p:pic>
        <p:nvPicPr>
          <p:cNvPr id="890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789363"/>
            <a:ext cx="5578475" cy="223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26FE10-C9BC-432C-9C93-B7AE0AF3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71</a:t>
            </a:fld>
            <a:endParaRPr lang="zh-TW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2387212" y="5130412"/>
            <a:ext cx="4551060" cy="418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092208" y="6273175"/>
            <a:ext cx="522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No </a:t>
            </a:r>
            <a:r>
              <a:rPr lang="en-US" altLang="zh-CN" dirty="0" err="1">
                <a:solidFill>
                  <a:srgbClr val="FF0000"/>
                </a:solidFill>
              </a:rPr>
              <a:t>param</a:t>
            </a:r>
            <a:r>
              <a:rPr lang="en-US" altLang="zh-CN" dirty="0">
                <a:solidFill>
                  <a:srgbClr val="FF0000"/>
                </a:solidFill>
              </a:rPr>
              <a:t> of destination process in </a:t>
            </a:r>
            <a:r>
              <a:rPr lang="en-US" altLang="zh-CN" dirty="0" err="1">
                <a:solidFill>
                  <a:srgbClr val="FF0000"/>
                </a:solidFill>
              </a:rPr>
              <a:t>MPI_Allgather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3651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/>
          <p:cNvSpPr>
            <a:spLocks noGrp="1"/>
          </p:cNvSpPr>
          <p:nvPr>
            <p:ph type="title"/>
          </p:nvPr>
        </p:nvSpPr>
        <p:spPr>
          <a:xfrm>
            <a:off x="585062" y="309563"/>
            <a:ext cx="8281987" cy="70802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Matrix-vector multiplication</a:t>
            </a:r>
          </a:p>
        </p:txBody>
      </p:sp>
      <p:pic>
        <p:nvPicPr>
          <p:cNvPr id="901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351020"/>
            <a:ext cx="624046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99858"/>
            <a:ext cx="436721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407920"/>
            <a:ext cx="482441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0118" name="Group 8"/>
          <p:cNvGrpSpPr>
            <a:grpSpLocks/>
          </p:cNvGrpSpPr>
          <p:nvPr/>
        </p:nvGrpSpPr>
        <p:grpSpPr bwMode="auto">
          <a:xfrm>
            <a:off x="900113" y="3271520"/>
            <a:ext cx="5759450" cy="431800"/>
            <a:chOff x="1043608" y="2996952"/>
            <a:chExt cx="5760640" cy="432048"/>
          </a:xfrm>
        </p:grpSpPr>
        <p:pic>
          <p:nvPicPr>
            <p:cNvPr id="90126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3053959"/>
              <a:ext cx="1080120" cy="375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127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2996952"/>
              <a:ext cx="4608512" cy="43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90119" name="Straight Arrow Connector 10"/>
          <p:cNvCxnSpPr>
            <a:cxnSpLocks noChangeShapeType="1"/>
          </p:cNvCxnSpPr>
          <p:nvPr/>
        </p:nvCxnSpPr>
        <p:spPr bwMode="auto">
          <a:xfrm>
            <a:off x="3276600" y="2047558"/>
            <a:ext cx="503238" cy="287337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0" name="Straight Arrow Connector 12"/>
          <p:cNvCxnSpPr>
            <a:cxnSpLocks noChangeShapeType="1"/>
          </p:cNvCxnSpPr>
          <p:nvPr/>
        </p:nvCxnSpPr>
        <p:spPr bwMode="auto">
          <a:xfrm rot="10800000" flipV="1">
            <a:off x="3348038" y="2839720"/>
            <a:ext cx="503237" cy="358775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1" name="Straight Arrow Connector 14"/>
          <p:cNvCxnSpPr>
            <a:cxnSpLocks noChangeShapeType="1"/>
          </p:cNvCxnSpPr>
          <p:nvPr/>
        </p:nvCxnSpPr>
        <p:spPr bwMode="auto">
          <a:xfrm>
            <a:off x="3348038" y="3774758"/>
            <a:ext cx="671512" cy="576262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755650" y="5287645"/>
            <a:ext cx="257750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 err="1">
                <a:solidFill>
                  <a:srgbClr val="FF0000"/>
                </a:solidFill>
                <a:latin typeface="+mj-lt"/>
              </a:rPr>
              <a:t>i-th</a:t>
            </a:r>
            <a:r>
              <a:rPr lang="en-US" sz="2400" i="1" dirty="0">
                <a:solidFill>
                  <a:srgbClr val="FF0000"/>
                </a:solidFill>
                <a:latin typeface="+mj-lt"/>
              </a:rPr>
              <a:t> component of 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08400" y="5503545"/>
            <a:ext cx="283122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FF0000"/>
                </a:solidFill>
                <a:latin typeface="+mj-lt"/>
              </a:rPr>
              <a:t>Dot product of the </a:t>
            </a:r>
            <a:r>
              <a:rPr lang="en-US" sz="2400" i="1" dirty="0" err="1">
                <a:solidFill>
                  <a:srgbClr val="FF0000"/>
                </a:solidFill>
                <a:latin typeface="+mj-lt"/>
              </a:rPr>
              <a:t>ith</a:t>
            </a:r>
            <a:br>
              <a:rPr lang="en-US" sz="2400" i="1" dirty="0">
                <a:solidFill>
                  <a:srgbClr val="FF0000"/>
                </a:solidFill>
                <a:latin typeface="+mj-lt"/>
              </a:rPr>
            </a:br>
            <a:r>
              <a:rPr lang="en-US" sz="2400" i="1" dirty="0">
                <a:solidFill>
                  <a:srgbClr val="FF0000"/>
                </a:solidFill>
                <a:latin typeface="+mj-lt"/>
              </a:rPr>
              <a:t>row of A with x.</a:t>
            </a:r>
          </a:p>
        </p:txBody>
      </p:sp>
      <p:cxnSp>
        <p:nvCxnSpPr>
          <p:cNvPr id="90124" name="Straight Arrow Connector 18"/>
          <p:cNvCxnSpPr>
            <a:cxnSpLocks noChangeShapeType="1"/>
          </p:cNvCxnSpPr>
          <p:nvPr/>
        </p:nvCxnSpPr>
        <p:spPr bwMode="auto">
          <a:xfrm rot="16200000" flipV="1">
            <a:off x="1403350" y="4998720"/>
            <a:ext cx="288925" cy="288925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5" name="Straight Arrow Connector 20"/>
          <p:cNvCxnSpPr>
            <a:cxnSpLocks noChangeShapeType="1"/>
          </p:cNvCxnSpPr>
          <p:nvPr/>
        </p:nvCxnSpPr>
        <p:spPr bwMode="auto">
          <a:xfrm rot="5400000" flipH="1" flipV="1">
            <a:off x="4211638" y="5287645"/>
            <a:ext cx="360362" cy="71438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E4DD29-54FF-40A1-8D00-A99FAB8D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1219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/>
          <p:cNvSpPr>
            <a:spLocks noGrp="1"/>
          </p:cNvSpPr>
          <p:nvPr>
            <p:ph type="title"/>
          </p:nvPr>
        </p:nvSpPr>
        <p:spPr>
          <a:xfrm>
            <a:off x="539750" y="514486"/>
            <a:ext cx="8281987" cy="70802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Matrix-vector multiplication</a:t>
            </a:r>
          </a:p>
        </p:txBody>
      </p:sp>
      <p:pic>
        <p:nvPicPr>
          <p:cNvPr id="911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00213"/>
            <a:ext cx="8012113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ED2922D-7C9D-4157-8763-D0CB68CD3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4687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Multiply a matrix by a vector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4652963"/>
            <a:ext cx="326865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3200" i="1" dirty="0">
                <a:solidFill>
                  <a:srgbClr val="FF0000"/>
                </a:solidFill>
                <a:latin typeface="+mj-lt"/>
              </a:rPr>
              <a:t>Serial pseudo-code</a:t>
            </a:r>
          </a:p>
        </p:txBody>
      </p:sp>
      <p:grpSp>
        <p:nvGrpSpPr>
          <p:cNvPr id="92164" name="Group 6"/>
          <p:cNvGrpSpPr>
            <a:grpSpLocks/>
          </p:cNvGrpSpPr>
          <p:nvPr/>
        </p:nvGrpSpPr>
        <p:grpSpPr bwMode="auto">
          <a:xfrm>
            <a:off x="755650" y="1700213"/>
            <a:ext cx="7572375" cy="2665412"/>
            <a:chOff x="755576" y="1700808"/>
            <a:chExt cx="7573035" cy="2664296"/>
          </a:xfrm>
        </p:grpSpPr>
        <p:pic>
          <p:nvPicPr>
            <p:cNvPr id="921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1700808"/>
              <a:ext cx="7573035" cy="1656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16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3068960"/>
              <a:ext cx="4905835" cy="129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BB47A8-B7E2-4DD2-A8D2-BFEC27034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248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 style arrays</a:t>
            </a:r>
          </a:p>
        </p:txBody>
      </p:sp>
      <p:pic>
        <p:nvPicPr>
          <p:cNvPr id="931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341438"/>
            <a:ext cx="3313112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437063"/>
            <a:ext cx="522446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95963" y="2565400"/>
            <a:ext cx="216142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4000" i="1" dirty="0">
                <a:solidFill>
                  <a:srgbClr val="FF0000"/>
                </a:solidFill>
                <a:latin typeface="+mj-lt"/>
              </a:rPr>
              <a:t>stored  as</a:t>
            </a:r>
          </a:p>
        </p:txBody>
      </p:sp>
      <p:sp>
        <p:nvSpPr>
          <p:cNvPr id="93190" name="Freeform 6"/>
          <p:cNvSpPr>
            <a:spLocks noChangeArrowheads="1"/>
          </p:cNvSpPr>
          <p:nvPr/>
        </p:nvSpPr>
        <p:spPr bwMode="auto">
          <a:xfrm>
            <a:off x="3963988" y="2011363"/>
            <a:ext cx="2790825" cy="579437"/>
          </a:xfrm>
          <a:custGeom>
            <a:avLst/>
            <a:gdLst>
              <a:gd name="T0" fmla="*/ 0 w 2791326"/>
              <a:gd name="T1" fmla="*/ 82884 h 580189"/>
              <a:gd name="T2" fmla="*/ 2261936 w 2791326"/>
              <a:gd name="T3" fmla="*/ 82884 h 580189"/>
              <a:gd name="T4" fmla="*/ 2791326 w 2791326"/>
              <a:gd name="T5" fmla="*/ 580189 h 580189"/>
              <a:gd name="T6" fmla="*/ 0 60000 65536"/>
              <a:gd name="T7" fmla="*/ 0 60000 65536"/>
              <a:gd name="T8" fmla="*/ 0 60000 65536"/>
              <a:gd name="T9" fmla="*/ 0 w 2791326"/>
              <a:gd name="T10" fmla="*/ 0 h 580189"/>
              <a:gd name="T11" fmla="*/ 2791326 w 2791326"/>
              <a:gd name="T12" fmla="*/ 580189 h 5801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91326" h="580189">
                <a:moveTo>
                  <a:pt x="0" y="82884"/>
                </a:moveTo>
                <a:cubicBezTo>
                  <a:pt x="898358" y="41442"/>
                  <a:pt x="1796716" y="0"/>
                  <a:pt x="2261937" y="82884"/>
                </a:cubicBezTo>
                <a:cubicBezTo>
                  <a:pt x="2727158" y="165768"/>
                  <a:pt x="2759242" y="372978"/>
                  <a:pt x="2791326" y="580189"/>
                </a:cubicBezTo>
              </a:path>
            </a:pathLst>
          </a:cu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/>
          </a:p>
        </p:txBody>
      </p:sp>
      <p:sp>
        <p:nvSpPr>
          <p:cNvPr id="93191" name="Freeform 7"/>
          <p:cNvSpPr>
            <a:spLocks noChangeArrowheads="1"/>
          </p:cNvSpPr>
          <p:nvPr/>
        </p:nvSpPr>
        <p:spPr bwMode="auto">
          <a:xfrm>
            <a:off x="3060700" y="3240088"/>
            <a:ext cx="4343400" cy="1235075"/>
          </a:xfrm>
          <a:custGeom>
            <a:avLst/>
            <a:gdLst>
              <a:gd name="T0" fmla="*/ 3804653 w 4342062"/>
              <a:gd name="T1" fmla="*/ 0 h 1235242"/>
              <a:gd name="T2" fmla="*/ 3804653 w 4342062"/>
              <a:gd name="T3" fmla="*/ 657727 h 1235242"/>
              <a:gd name="T4" fmla="*/ 580189 w 4342062"/>
              <a:gd name="T5" fmla="*/ 593558 h 1235242"/>
              <a:gd name="T6" fmla="*/ 323515 w 4342062"/>
              <a:gd name="T7" fmla="*/ 1235242 h 1235242"/>
              <a:gd name="T8" fmla="*/ 0 60000 65536"/>
              <a:gd name="T9" fmla="*/ 0 60000 65536"/>
              <a:gd name="T10" fmla="*/ 0 60000 65536"/>
              <a:gd name="T11" fmla="*/ 0 60000 65536"/>
              <a:gd name="T12" fmla="*/ 0 w 4342062"/>
              <a:gd name="T13" fmla="*/ 0 h 1235242"/>
              <a:gd name="T14" fmla="*/ 4342062 w 4342062"/>
              <a:gd name="T15" fmla="*/ 1235242 h 12352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42062" h="1235242">
                <a:moveTo>
                  <a:pt x="3804652" y="0"/>
                </a:moveTo>
                <a:cubicBezTo>
                  <a:pt x="4073357" y="279400"/>
                  <a:pt x="4342062" y="558801"/>
                  <a:pt x="3804652" y="657727"/>
                </a:cubicBezTo>
                <a:cubicBezTo>
                  <a:pt x="3267242" y="756653"/>
                  <a:pt x="1160379" y="497306"/>
                  <a:pt x="580189" y="593558"/>
                </a:cubicBezTo>
                <a:cubicBezTo>
                  <a:pt x="0" y="689811"/>
                  <a:pt x="161757" y="962526"/>
                  <a:pt x="323515" y="1235242"/>
                </a:cubicBezTo>
              </a:path>
            </a:pathLst>
          </a:cu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2BCEB54-0500-40F1-A2CC-248945D91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4359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Serial matrix-vector multiplication</a:t>
            </a:r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557338"/>
            <a:ext cx="5040312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B6D3DA-32F4-4F04-8232-CDC9C15D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76</a:t>
            </a:fld>
            <a:endParaRPr lang="zh-TW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266711" y="5290956"/>
            <a:ext cx="3287652" cy="139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7495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/>
          <p:cNvSpPr>
            <a:spLocks noGrp="1"/>
          </p:cNvSpPr>
          <p:nvPr>
            <p:ph type="title"/>
          </p:nvPr>
        </p:nvSpPr>
        <p:spPr>
          <a:xfrm>
            <a:off x="441371" y="195943"/>
            <a:ext cx="8281987" cy="132397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An MPI matrix-vector multiplication function (1)</a:t>
            </a:r>
          </a:p>
        </p:txBody>
      </p:sp>
      <p:pic>
        <p:nvPicPr>
          <p:cNvPr id="952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71" y="1824718"/>
            <a:ext cx="6769100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CED3F05-8576-4AC7-9F87-CFEDCF01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03802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/>
          <p:cNvSpPr>
            <a:spLocks noGrp="1"/>
          </p:cNvSpPr>
          <p:nvPr>
            <p:ph type="title"/>
          </p:nvPr>
        </p:nvSpPr>
        <p:spPr>
          <a:xfrm>
            <a:off x="637314" y="418011"/>
            <a:ext cx="8281987" cy="132397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An MPI matrix-vector multiplication function (2)</a:t>
            </a: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39" y="2262686"/>
            <a:ext cx="8091487" cy="340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FA0338-DBD8-4CDF-86F6-1B2C31C72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2" name="圆角矩形 1"/>
          <p:cNvSpPr/>
          <p:nvPr/>
        </p:nvSpPr>
        <p:spPr>
          <a:xfrm>
            <a:off x="851579" y="2652458"/>
            <a:ext cx="6624165" cy="642174"/>
          </a:xfrm>
          <a:prstGeom prst="round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1312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851037"/>
            <a:ext cx="7772400" cy="7080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Mpi derived datatypes</a:t>
            </a:r>
          </a:p>
        </p:txBody>
      </p:sp>
      <p:pic>
        <p:nvPicPr>
          <p:cNvPr id="97283" name="Picture 2" descr="View Detai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23495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585B59-D012-46FB-89F2-F42FE9E32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7395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4" descr="clipped images,cropped images,cropped pictures,Earth,global,globes,icons,international,planets,PNG,transparent background,worlds,worldw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524147" y="0"/>
            <a:ext cx="78867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Our first MPI program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45" y="1064487"/>
            <a:ext cx="6030487" cy="5493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810542A9-BA66-4BFF-B69B-DFA3CF8FF8D4}"/>
              </a:ext>
            </a:extLst>
          </p:cNvPr>
          <p:cNvSpPr/>
          <p:nvPr/>
        </p:nvSpPr>
        <p:spPr>
          <a:xfrm>
            <a:off x="1202871" y="2895600"/>
            <a:ext cx="3837215" cy="6694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4F5A6F3-5433-4F32-9A7D-35D06532AC75}"/>
              </a:ext>
            </a:extLst>
          </p:cNvPr>
          <p:cNvCxnSpPr/>
          <p:nvPr/>
        </p:nvCxnSpPr>
        <p:spPr>
          <a:xfrm>
            <a:off x="1627414" y="4294414"/>
            <a:ext cx="4158343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BA6A1D3-99FD-4396-9C34-7A81FA03EA79}"/>
              </a:ext>
            </a:extLst>
          </p:cNvPr>
          <p:cNvCxnSpPr>
            <a:cxnSpLocks/>
          </p:cNvCxnSpPr>
          <p:nvPr/>
        </p:nvCxnSpPr>
        <p:spPr>
          <a:xfrm>
            <a:off x="1817914" y="5099956"/>
            <a:ext cx="3396343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FB5D279-A93B-45F8-B0C7-4DB160709065}"/>
              </a:ext>
            </a:extLst>
          </p:cNvPr>
          <p:cNvCxnSpPr>
            <a:cxnSpLocks/>
          </p:cNvCxnSpPr>
          <p:nvPr/>
        </p:nvCxnSpPr>
        <p:spPr>
          <a:xfrm>
            <a:off x="1284514" y="6074228"/>
            <a:ext cx="1110343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A735F23A-7F32-43FA-ADE7-E31B8F691137}"/>
              </a:ext>
            </a:extLst>
          </p:cNvPr>
          <p:cNvSpPr/>
          <p:nvPr/>
        </p:nvSpPr>
        <p:spPr>
          <a:xfrm>
            <a:off x="5932714" y="2650672"/>
            <a:ext cx="2982685" cy="489855"/>
          </a:xfrm>
          <a:prstGeom prst="borderCallout2">
            <a:avLst>
              <a:gd name="adj1" fmla="val 47639"/>
              <a:gd name="adj2" fmla="val -486"/>
              <a:gd name="adj3" fmla="val 18750"/>
              <a:gd name="adj4" fmla="val -16667"/>
              <a:gd name="adj5" fmla="val 112500"/>
              <a:gd name="adj6" fmla="val -4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Number of Processes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标注: 弯曲线形 13">
            <a:extLst>
              <a:ext uri="{FF2B5EF4-FFF2-40B4-BE49-F238E27FC236}">
                <a16:creationId xmlns:a16="http://schemas.microsoft.com/office/drawing/2014/main" id="{5328BA5F-5234-43F7-9092-8CACA2D2AEA8}"/>
              </a:ext>
            </a:extLst>
          </p:cNvPr>
          <p:cNvSpPr/>
          <p:nvPr/>
        </p:nvSpPr>
        <p:spPr>
          <a:xfrm>
            <a:off x="5816176" y="3415078"/>
            <a:ext cx="2982685" cy="489855"/>
          </a:xfrm>
          <a:prstGeom prst="borderCallout2">
            <a:avLst>
              <a:gd name="adj1" fmla="val 53195"/>
              <a:gd name="adj2" fmla="val -486"/>
              <a:gd name="adj3" fmla="val 18750"/>
              <a:gd name="adj4" fmla="val -16667"/>
              <a:gd name="adj5" fmla="val 2500"/>
              <a:gd name="adj6" fmla="val -4265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My Process Rank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78F4687-17A5-454A-99F3-C43462AF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8302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Derived datatypes</a:t>
            </a:r>
          </a:p>
        </p:txBody>
      </p:sp>
      <p:sp>
        <p:nvSpPr>
          <p:cNvPr id="98306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Used to represent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any collection of data items </a:t>
            </a:r>
            <a:r>
              <a:rPr lang="en-US" altLang="zh-CN" sz="2800" dirty="0">
                <a:ea typeface="宋体" panose="02010600030101010101" pitchFamily="2" charset="-122"/>
              </a:rPr>
              <a:t>in memory by storing both the 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ea typeface="宋体" panose="02010600030101010101" pitchFamily="2" charset="-122"/>
              </a:rPr>
              <a:t>types</a:t>
            </a:r>
            <a:r>
              <a:rPr lang="en-US" altLang="zh-CN" sz="2800" dirty="0">
                <a:ea typeface="宋体" panose="02010600030101010101" pitchFamily="2" charset="-122"/>
              </a:rPr>
              <a:t> of the items and their 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ea typeface="宋体" panose="02010600030101010101" pitchFamily="2" charset="-122"/>
              </a:rPr>
              <a:t>relative locations </a:t>
            </a:r>
            <a:r>
              <a:rPr lang="en-US" altLang="zh-CN" sz="2800" dirty="0">
                <a:ea typeface="宋体" panose="02010600030101010101" pitchFamily="2" charset="-122"/>
              </a:rPr>
              <a:t>in memory.</a:t>
            </a:r>
          </a:p>
          <a:p>
            <a:r>
              <a:rPr lang="en-US" altLang="zh-CN" sz="2800" dirty="0">
                <a:ea typeface="宋体" panose="02010600030101010101" pitchFamily="2" charset="-122"/>
              </a:rPr>
              <a:t>The idea is that 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ea typeface="宋体" panose="02010600030101010101" pitchFamily="2" charset="-122"/>
              </a:rPr>
              <a:t>if a function that sends data knows this information about a collection of data items, it can collect the items from memory before they are sent.</a:t>
            </a:r>
          </a:p>
          <a:p>
            <a:r>
              <a:rPr lang="en-US" altLang="zh-CN" sz="2800" dirty="0">
                <a:ea typeface="宋体" panose="02010600030101010101" pitchFamily="2" charset="-122"/>
              </a:rPr>
              <a:t>Similarly, a function that receives data can distribute the items into their correct destinations in memory when they’re received.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801915-2A00-4D2C-A7AA-9EACEB82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7008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Derived datatypes</a:t>
            </a:r>
          </a:p>
        </p:txBody>
      </p:sp>
      <p:sp>
        <p:nvSpPr>
          <p:cNvPr id="99330" name="Content Placeholder 2"/>
          <p:cNvSpPr>
            <a:spLocks noGrp="1"/>
          </p:cNvSpPr>
          <p:nvPr>
            <p:ph idx="1"/>
          </p:nvPr>
        </p:nvSpPr>
        <p:spPr>
          <a:xfrm>
            <a:off x="684213" y="1485900"/>
            <a:ext cx="8270875" cy="21590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Formally, consists of a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sequence</a:t>
            </a:r>
            <a:r>
              <a:rPr lang="en-US" altLang="zh-CN" dirty="0">
                <a:ea typeface="宋体" panose="02010600030101010101" pitchFamily="2" charset="-122"/>
              </a:rPr>
              <a:t> of basic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MPI data types</a:t>
            </a:r>
            <a:r>
              <a:rPr lang="en-US" altLang="zh-CN" dirty="0">
                <a:ea typeface="宋体" panose="02010600030101010101" pitchFamily="2" charset="-122"/>
              </a:rPr>
              <a:t> together with a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displacement</a:t>
            </a:r>
            <a:r>
              <a:rPr lang="en-US" altLang="zh-CN" dirty="0">
                <a:ea typeface="宋体" panose="02010600030101010101" pitchFamily="2" charset="-122"/>
              </a:rPr>
              <a:t> for each of the data types.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Trapezoidal Rule example:</a:t>
            </a:r>
          </a:p>
        </p:txBody>
      </p:sp>
      <p:pic>
        <p:nvPicPr>
          <p:cNvPr id="993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644900"/>
            <a:ext cx="259238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292600"/>
            <a:ext cx="54895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769B6E-9637-4231-BE28-EC1EB6AED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2954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title"/>
          </p:nvPr>
        </p:nvSpPr>
        <p:spPr>
          <a:xfrm>
            <a:off x="461963" y="431074"/>
            <a:ext cx="8281987" cy="701675"/>
          </a:xfrm>
        </p:spPr>
        <p:txBody>
          <a:bodyPr/>
          <a:lstStyle/>
          <a:p>
            <a:r>
              <a:rPr lang="en-US" altLang="zh-CN" dirty="0" err="1">
                <a:ea typeface="宋体" panose="02010600030101010101" pitchFamily="2" charset="-122"/>
              </a:rPr>
              <a:t>MPI_Type_create_struct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00354" name="Content Placeholder 2"/>
          <p:cNvSpPr>
            <a:spLocks noGrp="1"/>
          </p:cNvSpPr>
          <p:nvPr>
            <p:ph idx="1"/>
          </p:nvPr>
        </p:nvSpPr>
        <p:spPr>
          <a:xfrm>
            <a:off x="534988" y="1556612"/>
            <a:ext cx="8270875" cy="1871662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Builds a derived datatype that consists of individual elements that have different basic types.</a:t>
            </a:r>
          </a:p>
        </p:txBody>
      </p:sp>
      <p:pic>
        <p:nvPicPr>
          <p:cNvPr id="1003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41663"/>
            <a:ext cx="8410575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80D0F7-FD55-4B50-9E8D-AE75A4A3E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2517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/>
          <p:cNvSpPr>
            <a:spLocks noGrp="1"/>
          </p:cNvSpPr>
          <p:nvPr>
            <p:ph type="title"/>
          </p:nvPr>
        </p:nvSpPr>
        <p:spPr>
          <a:xfrm>
            <a:off x="519748" y="627017"/>
            <a:ext cx="8281987" cy="70167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MPI_Get_address</a:t>
            </a:r>
          </a:p>
        </p:txBody>
      </p:sp>
      <p:sp>
        <p:nvSpPr>
          <p:cNvPr id="101378" name="Content Placeholder 2"/>
          <p:cNvSpPr>
            <a:spLocks noGrp="1"/>
          </p:cNvSpPr>
          <p:nvPr>
            <p:ph idx="1"/>
          </p:nvPr>
        </p:nvSpPr>
        <p:spPr>
          <a:xfrm>
            <a:off x="592773" y="1752555"/>
            <a:ext cx="8270875" cy="1871662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Returns the address of the memory location referenced by </a:t>
            </a:r>
            <a:r>
              <a:rPr lang="en-US" altLang="zh-CN" dirty="0" err="1">
                <a:solidFill>
                  <a:srgbClr val="0066FF"/>
                </a:solidFill>
                <a:ea typeface="宋体" panose="02010600030101010101" pitchFamily="2" charset="-122"/>
              </a:rPr>
              <a:t>location_p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The special type </a:t>
            </a:r>
            <a:r>
              <a:rPr lang="en-US" altLang="zh-CN" dirty="0" err="1">
                <a:solidFill>
                  <a:srgbClr val="0066FF"/>
                </a:solidFill>
                <a:ea typeface="宋体" panose="02010600030101010101" pitchFamily="2" charset="-122"/>
              </a:rPr>
              <a:t>MPI_Aint</a:t>
            </a:r>
            <a:r>
              <a:rPr lang="en-US" altLang="zh-CN" dirty="0">
                <a:ea typeface="宋体" panose="02010600030101010101" pitchFamily="2" charset="-122"/>
              </a:rPr>
              <a:t> is an integer type that is big enough to store an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address</a:t>
            </a:r>
            <a:r>
              <a:rPr lang="en-US" altLang="zh-CN" dirty="0">
                <a:ea typeface="宋体" panose="02010600030101010101" pitchFamily="2" charset="-122"/>
              </a:rPr>
              <a:t> on the system.</a:t>
            </a:r>
          </a:p>
        </p:txBody>
      </p:sp>
      <p:pic>
        <p:nvPicPr>
          <p:cNvPr id="1013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149725"/>
            <a:ext cx="740410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CF44DE-2530-4B04-AD32-4F870A17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8300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/>
          <p:cNvSpPr>
            <a:spLocks noGrp="1"/>
          </p:cNvSpPr>
          <p:nvPr>
            <p:ph type="title"/>
          </p:nvPr>
        </p:nvSpPr>
        <p:spPr>
          <a:xfrm>
            <a:off x="484187" y="679269"/>
            <a:ext cx="8281988" cy="70167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MPI_Type_commit</a:t>
            </a:r>
          </a:p>
        </p:txBody>
      </p:sp>
      <p:sp>
        <p:nvSpPr>
          <p:cNvPr id="102402" name="Content Placeholder 2"/>
          <p:cNvSpPr>
            <a:spLocks noGrp="1"/>
          </p:cNvSpPr>
          <p:nvPr>
            <p:ph idx="1"/>
          </p:nvPr>
        </p:nvSpPr>
        <p:spPr>
          <a:xfrm>
            <a:off x="628650" y="1804807"/>
            <a:ext cx="8270875" cy="1871662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Allows the MPI implementation to optimize its internal representation of the datatype for use in communication functions.</a:t>
            </a:r>
          </a:p>
        </p:txBody>
      </p:sp>
      <p:pic>
        <p:nvPicPr>
          <p:cNvPr id="1024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7" y="3892369"/>
            <a:ext cx="811371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7FAFE4C-FDA9-4B39-8481-A6B0CD260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3874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title"/>
          </p:nvPr>
        </p:nvSpPr>
        <p:spPr>
          <a:xfrm>
            <a:off x="428308" y="640080"/>
            <a:ext cx="8281987" cy="70167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MPI_Type_free</a:t>
            </a:r>
          </a:p>
        </p:txBody>
      </p:sp>
      <p:sp>
        <p:nvSpPr>
          <p:cNvPr id="103426" name="Content Placeholder 2"/>
          <p:cNvSpPr>
            <a:spLocks noGrp="1"/>
          </p:cNvSpPr>
          <p:nvPr>
            <p:ph idx="1"/>
          </p:nvPr>
        </p:nvSpPr>
        <p:spPr>
          <a:xfrm>
            <a:off x="501333" y="1765618"/>
            <a:ext cx="8270875" cy="1871662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When we’re finished with our new type, this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frees</a:t>
            </a:r>
            <a:r>
              <a:rPr lang="en-US" altLang="zh-CN" dirty="0">
                <a:ea typeface="宋体" panose="02010600030101010101" pitchFamily="2" charset="-122"/>
              </a:rPr>
              <a:t> any additional storage used.</a:t>
            </a:r>
          </a:p>
        </p:txBody>
      </p:sp>
      <p:pic>
        <p:nvPicPr>
          <p:cNvPr id="1034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8" y="3564255"/>
            <a:ext cx="807878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89F98AC-59BF-40F6-BB46-E8BBE1A4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28584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>
          <a:xfrm>
            <a:off x="545874" y="535577"/>
            <a:ext cx="8281987" cy="132397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Get input function with a derived datatype (1)</a:t>
            </a:r>
          </a:p>
        </p:txBody>
      </p:sp>
      <p:pic>
        <p:nvPicPr>
          <p:cNvPr id="1044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74" y="2451690"/>
            <a:ext cx="8408987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131C68-BAE1-4CD9-9A79-825CC1677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75998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>
          <a:xfrm>
            <a:off x="585062" y="418011"/>
            <a:ext cx="8281987" cy="132397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Get input function with a derived datatype (2)</a:t>
            </a:r>
          </a:p>
        </p:txBody>
      </p:sp>
      <p:pic>
        <p:nvPicPr>
          <p:cNvPr id="1054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62" y="2334124"/>
            <a:ext cx="8593137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277BA6-D896-46E4-A850-72E5FCBB3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2" name="圆角矩形 1"/>
          <p:cNvSpPr/>
          <p:nvPr/>
        </p:nvSpPr>
        <p:spPr>
          <a:xfrm>
            <a:off x="795737" y="4125270"/>
            <a:ext cx="7957374" cy="98420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7151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/>
          <p:cNvSpPr>
            <a:spLocks noGrp="1"/>
          </p:cNvSpPr>
          <p:nvPr>
            <p:ph type="title"/>
          </p:nvPr>
        </p:nvSpPr>
        <p:spPr>
          <a:xfrm>
            <a:off x="532811" y="457200"/>
            <a:ext cx="8281987" cy="132397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Get input function with a derived datatype (3)</a:t>
            </a:r>
          </a:p>
        </p:txBody>
      </p:sp>
      <p:pic>
        <p:nvPicPr>
          <p:cNvPr id="1064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11" y="2157413"/>
            <a:ext cx="8470900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86AFB5-EAD7-4E4C-B443-95974753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88</a:t>
            </a:fld>
            <a:endParaRPr lang="zh-TW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16678" y="3538937"/>
            <a:ext cx="5409618" cy="209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82892" y="5129248"/>
            <a:ext cx="6311221" cy="81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7368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628969"/>
            <a:ext cx="7772400" cy="7080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Performance evaluation</a:t>
            </a:r>
          </a:p>
        </p:txBody>
      </p:sp>
      <p:pic>
        <p:nvPicPr>
          <p:cNvPr id="107523" name="Picture 4" descr="egg timers,hourglasses,households,Photographs,tim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052513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253089-5495-4851-BB6F-DF14D6A5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609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Compilation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650" y="2914651"/>
            <a:ext cx="820737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3600" kern="0" dirty="0" err="1">
                <a:solidFill>
                  <a:srgbClr val="C00000"/>
                </a:solidFill>
              </a:rPr>
              <a:t>mpicc</a:t>
            </a:r>
            <a:r>
              <a:rPr lang="en-US" sz="3600" kern="0" dirty="0">
                <a:solidFill>
                  <a:srgbClr val="C00000"/>
                </a:solidFill>
              </a:rPr>
              <a:t>  </a:t>
            </a:r>
            <a:r>
              <a:rPr lang="en-US" sz="3600" kern="0" dirty="0">
                <a:solidFill>
                  <a:schemeClr val="bg1">
                    <a:lumMod val="50000"/>
                  </a:schemeClr>
                </a:solidFill>
              </a:rPr>
              <a:t>-g  -Wall  </a:t>
            </a:r>
            <a:r>
              <a:rPr lang="en-US" sz="3600" kern="0" dirty="0">
                <a:solidFill>
                  <a:srgbClr val="C00000"/>
                </a:solidFill>
              </a:rPr>
              <a:t>-o  </a:t>
            </a:r>
            <a:r>
              <a:rPr lang="en-US" sz="3600" kern="0" dirty="0" err="1">
                <a:solidFill>
                  <a:srgbClr val="C00000"/>
                </a:solidFill>
              </a:rPr>
              <a:t>mpi_hello</a:t>
            </a:r>
            <a:r>
              <a:rPr lang="en-US" sz="3600" kern="0" dirty="0">
                <a:solidFill>
                  <a:srgbClr val="C00000"/>
                </a:solidFill>
              </a:rPr>
              <a:t>  </a:t>
            </a:r>
            <a:r>
              <a:rPr lang="en-US" sz="3600" kern="0" dirty="0" err="1">
                <a:solidFill>
                  <a:srgbClr val="C00000"/>
                </a:solidFill>
              </a:rPr>
              <a:t>mpi_hello.c</a:t>
            </a:r>
            <a:endParaRPr lang="en-US" sz="3600" kern="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7787" y="1690689"/>
            <a:ext cx="330943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i="1" dirty="0">
                <a:solidFill>
                  <a:srgbClr val="0066FF"/>
                </a:solidFill>
                <a:latin typeface="+mj-lt"/>
              </a:rPr>
              <a:t>wrapper script to compile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11387" y="5507039"/>
            <a:ext cx="275428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i="1" dirty="0">
                <a:solidFill>
                  <a:srgbClr val="0066FF"/>
                </a:solidFill>
                <a:latin typeface="+mj-lt"/>
              </a:rPr>
              <a:t>turns on all warnings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08825" y="2049464"/>
            <a:ext cx="142872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i="1" dirty="0">
                <a:solidFill>
                  <a:srgbClr val="0066FF"/>
                </a:solidFill>
                <a:latin typeface="+mj-lt"/>
              </a:rPr>
              <a:t>source 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56075" y="4138614"/>
            <a:ext cx="4050917" cy="9048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i="1" dirty="0">
                <a:solidFill>
                  <a:srgbClr val="0066FF"/>
                </a:solidFill>
                <a:latin typeface="+mj-lt"/>
              </a:rPr>
              <a:t>create this executable file name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i="1" dirty="0">
                <a:solidFill>
                  <a:srgbClr val="0066FF"/>
                </a:solidFill>
                <a:latin typeface="+mj-lt"/>
              </a:rPr>
              <a:t>(as opposed to default </a:t>
            </a:r>
            <a:r>
              <a:rPr lang="en-US" sz="2400" b="1" i="1" dirty="0" err="1">
                <a:solidFill>
                  <a:srgbClr val="0066FF"/>
                </a:solidFill>
                <a:latin typeface="+mj-lt"/>
              </a:rPr>
              <a:t>a.out</a:t>
            </a:r>
            <a:r>
              <a:rPr lang="en-US" sz="2400" b="1" i="1" dirty="0">
                <a:solidFill>
                  <a:srgbClr val="0066FF"/>
                </a:solidFill>
                <a:latin typeface="+mj-lt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50" y="4065589"/>
            <a:ext cx="1630896" cy="12741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i="1" dirty="0">
                <a:solidFill>
                  <a:srgbClr val="0066FF"/>
                </a:solidFill>
                <a:latin typeface="+mj-lt"/>
              </a:rPr>
              <a:t>produce</a:t>
            </a:r>
            <a:br>
              <a:rPr lang="en-US" sz="2400" b="1" i="1" dirty="0">
                <a:solidFill>
                  <a:srgbClr val="0066FF"/>
                </a:solidFill>
                <a:latin typeface="+mj-lt"/>
              </a:rPr>
            </a:br>
            <a:r>
              <a:rPr lang="en-US" sz="2400" b="1" i="1" dirty="0">
                <a:solidFill>
                  <a:srgbClr val="0066FF"/>
                </a:solidFill>
                <a:latin typeface="+mj-lt"/>
              </a:rPr>
              <a:t>debugging 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i="1" dirty="0">
                <a:solidFill>
                  <a:srgbClr val="0066FF"/>
                </a:solidFill>
                <a:latin typeface="+mj-lt"/>
              </a:rPr>
              <a:t>information</a:t>
            </a:r>
          </a:p>
        </p:txBody>
      </p:sp>
      <p:sp>
        <p:nvSpPr>
          <p:cNvPr id="26633" name="Freeform 10"/>
          <p:cNvSpPr>
            <a:spLocks noChangeArrowheads="1"/>
          </p:cNvSpPr>
          <p:nvPr/>
        </p:nvSpPr>
        <p:spPr bwMode="auto">
          <a:xfrm>
            <a:off x="750887" y="2005014"/>
            <a:ext cx="680584" cy="1011238"/>
          </a:xfrm>
          <a:custGeom>
            <a:avLst/>
            <a:gdLst>
              <a:gd name="T0" fmla="*/ 575441 w 575441"/>
              <a:gd name="T1" fmla="*/ 0 h 977462"/>
              <a:gd name="T2" fmla="*/ 39414 w 575441"/>
              <a:gd name="T3" fmla="*/ 189187 h 977462"/>
              <a:gd name="T4" fmla="*/ 338959 w 575441"/>
              <a:gd name="T5" fmla="*/ 977462 h 977462"/>
              <a:gd name="T6" fmla="*/ 0 60000 65536"/>
              <a:gd name="T7" fmla="*/ 0 60000 65536"/>
              <a:gd name="T8" fmla="*/ 0 60000 65536"/>
              <a:gd name="T9" fmla="*/ 0 w 575441"/>
              <a:gd name="T10" fmla="*/ 0 h 977462"/>
              <a:gd name="T11" fmla="*/ 575441 w 575441"/>
              <a:gd name="T12" fmla="*/ 977462 h 9774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5441" h="977462">
                <a:moveTo>
                  <a:pt x="575441" y="0"/>
                </a:moveTo>
                <a:cubicBezTo>
                  <a:pt x="327134" y="13138"/>
                  <a:pt x="78828" y="26277"/>
                  <a:pt x="39414" y="189187"/>
                </a:cubicBezTo>
                <a:cubicBezTo>
                  <a:pt x="0" y="352097"/>
                  <a:pt x="169479" y="664779"/>
                  <a:pt x="338959" y="977462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 b="1"/>
          </a:p>
        </p:txBody>
      </p:sp>
      <p:sp>
        <p:nvSpPr>
          <p:cNvPr id="26634" name="Freeform 11"/>
          <p:cNvSpPr>
            <a:spLocks noChangeArrowheads="1"/>
          </p:cNvSpPr>
          <p:nvPr/>
        </p:nvSpPr>
        <p:spPr bwMode="auto">
          <a:xfrm>
            <a:off x="6605587" y="2230439"/>
            <a:ext cx="578984" cy="785813"/>
          </a:xfrm>
          <a:custGeom>
            <a:avLst/>
            <a:gdLst>
              <a:gd name="T0" fmla="*/ 444062 w 444062"/>
              <a:gd name="T1" fmla="*/ 89338 h 719958"/>
              <a:gd name="T2" fmla="*/ 18393 w 444062"/>
              <a:gd name="T3" fmla="*/ 105103 h 719958"/>
              <a:gd name="T4" fmla="*/ 333703 w 444062"/>
              <a:gd name="T5" fmla="*/ 719958 h 719958"/>
              <a:gd name="T6" fmla="*/ 0 60000 65536"/>
              <a:gd name="T7" fmla="*/ 0 60000 65536"/>
              <a:gd name="T8" fmla="*/ 0 60000 65536"/>
              <a:gd name="T9" fmla="*/ 0 w 444062"/>
              <a:gd name="T10" fmla="*/ 0 h 719958"/>
              <a:gd name="T11" fmla="*/ 444062 w 444062"/>
              <a:gd name="T12" fmla="*/ 719958 h 7199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062" h="719958">
                <a:moveTo>
                  <a:pt x="444062" y="89338"/>
                </a:moveTo>
                <a:cubicBezTo>
                  <a:pt x="240424" y="44669"/>
                  <a:pt x="36786" y="0"/>
                  <a:pt x="18393" y="105103"/>
                </a:cubicBezTo>
                <a:cubicBezTo>
                  <a:pt x="0" y="210206"/>
                  <a:pt x="166851" y="465082"/>
                  <a:pt x="333703" y="719958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 b="1"/>
          </a:p>
        </p:txBody>
      </p:sp>
      <p:sp>
        <p:nvSpPr>
          <p:cNvPr id="26635" name="Freeform 12"/>
          <p:cNvSpPr>
            <a:spLocks noChangeArrowheads="1"/>
          </p:cNvSpPr>
          <p:nvPr/>
        </p:nvSpPr>
        <p:spPr bwMode="auto">
          <a:xfrm>
            <a:off x="1941512" y="3581401"/>
            <a:ext cx="577850" cy="584775"/>
          </a:xfrm>
          <a:custGeom>
            <a:avLst/>
            <a:gdLst>
              <a:gd name="T0" fmla="*/ 0 w 578070"/>
              <a:gd name="T1" fmla="*/ 725214 h 861848"/>
              <a:gd name="T2" fmla="*/ 520263 w 578070"/>
              <a:gd name="T3" fmla="*/ 740979 h 861848"/>
              <a:gd name="T4" fmla="*/ 346842 w 578070"/>
              <a:gd name="T5" fmla="*/ 0 h 861848"/>
              <a:gd name="T6" fmla="*/ 0 60000 65536"/>
              <a:gd name="T7" fmla="*/ 0 60000 65536"/>
              <a:gd name="T8" fmla="*/ 0 60000 65536"/>
              <a:gd name="T9" fmla="*/ 0 w 578070"/>
              <a:gd name="T10" fmla="*/ 0 h 861848"/>
              <a:gd name="T11" fmla="*/ 578070 w 578070"/>
              <a:gd name="T12" fmla="*/ 861848 h 8618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8070" h="861848">
                <a:moveTo>
                  <a:pt x="0" y="725214"/>
                </a:moveTo>
                <a:cubicBezTo>
                  <a:pt x="231228" y="793531"/>
                  <a:pt x="462456" y="861848"/>
                  <a:pt x="520263" y="740979"/>
                </a:cubicBezTo>
                <a:cubicBezTo>
                  <a:pt x="578070" y="620110"/>
                  <a:pt x="462456" y="310055"/>
                  <a:pt x="346842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 b="1"/>
          </a:p>
        </p:txBody>
      </p:sp>
      <p:sp>
        <p:nvSpPr>
          <p:cNvPr id="26636" name="Freeform 13"/>
          <p:cNvSpPr>
            <a:spLocks noChangeArrowheads="1"/>
          </p:cNvSpPr>
          <p:nvPr/>
        </p:nvSpPr>
        <p:spPr bwMode="auto">
          <a:xfrm>
            <a:off x="2855912" y="3517901"/>
            <a:ext cx="592283" cy="2101122"/>
          </a:xfrm>
          <a:custGeom>
            <a:avLst/>
            <a:gdLst>
              <a:gd name="T0" fmla="*/ 0 w 722587"/>
              <a:gd name="T1" fmla="*/ 2065283 h 2065283"/>
              <a:gd name="T2" fmla="*/ 709449 w 722587"/>
              <a:gd name="T3" fmla="*/ 1418897 h 2065283"/>
              <a:gd name="T4" fmla="*/ 78828 w 722587"/>
              <a:gd name="T5" fmla="*/ 772510 h 2065283"/>
              <a:gd name="T6" fmla="*/ 283780 w 722587"/>
              <a:gd name="T7" fmla="*/ 0 h 2065283"/>
              <a:gd name="T8" fmla="*/ 0 60000 65536"/>
              <a:gd name="T9" fmla="*/ 0 60000 65536"/>
              <a:gd name="T10" fmla="*/ 0 60000 65536"/>
              <a:gd name="T11" fmla="*/ 0 60000 65536"/>
              <a:gd name="T12" fmla="*/ 0 w 722587"/>
              <a:gd name="T13" fmla="*/ 0 h 2065283"/>
              <a:gd name="T14" fmla="*/ 722587 w 722587"/>
              <a:gd name="T15" fmla="*/ 2065283 h 2065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2587" h="2065283">
                <a:moveTo>
                  <a:pt x="0" y="2065283"/>
                </a:moveTo>
                <a:cubicBezTo>
                  <a:pt x="348155" y="1849821"/>
                  <a:pt x="696311" y="1634359"/>
                  <a:pt x="709449" y="1418897"/>
                </a:cubicBezTo>
                <a:cubicBezTo>
                  <a:pt x="722587" y="1203435"/>
                  <a:pt x="149773" y="1008993"/>
                  <a:pt x="78828" y="772510"/>
                </a:cubicBezTo>
                <a:cubicBezTo>
                  <a:pt x="7883" y="536027"/>
                  <a:pt x="145831" y="268013"/>
                  <a:pt x="28378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 b="1"/>
          </a:p>
        </p:txBody>
      </p:sp>
      <p:sp>
        <p:nvSpPr>
          <p:cNvPr id="26637" name="Freeform 15"/>
          <p:cNvSpPr>
            <a:spLocks noChangeArrowheads="1"/>
          </p:cNvSpPr>
          <p:nvPr/>
        </p:nvSpPr>
        <p:spPr bwMode="auto">
          <a:xfrm>
            <a:off x="5314950" y="3517901"/>
            <a:ext cx="350837" cy="584775"/>
          </a:xfrm>
          <a:custGeom>
            <a:avLst/>
            <a:gdLst>
              <a:gd name="T0" fmla="*/ 0 w 349469"/>
              <a:gd name="T1" fmla="*/ 520262 h 520262"/>
              <a:gd name="T2" fmla="*/ 331076 w 349469"/>
              <a:gd name="T3" fmla="*/ 204952 h 520262"/>
              <a:gd name="T4" fmla="*/ 110359 w 349469"/>
              <a:gd name="T5" fmla="*/ 0 h 520262"/>
              <a:gd name="T6" fmla="*/ 0 60000 65536"/>
              <a:gd name="T7" fmla="*/ 0 60000 65536"/>
              <a:gd name="T8" fmla="*/ 0 60000 65536"/>
              <a:gd name="T9" fmla="*/ 0 w 349469"/>
              <a:gd name="T10" fmla="*/ 0 h 520262"/>
              <a:gd name="T11" fmla="*/ 349469 w 349469"/>
              <a:gd name="T12" fmla="*/ 520262 h 5202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9469" h="520262">
                <a:moveTo>
                  <a:pt x="0" y="520262"/>
                </a:moveTo>
                <a:cubicBezTo>
                  <a:pt x="156341" y="405962"/>
                  <a:pt x="312683" y="291662"/>
                  <a:pt x="331076" y="204952"/>
                </a:cubicBezTo>
                <a:cubicBezTo>
                  <a:pt x="349469" y="118242"/>
                  <a:pt x="229914" y="59121"/>
                  <a:pt x="110359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 b="1"/>
          </a:p>
        </p:txBody>
      </p:sp>
      <p:sp>
        <p:nvSpPr>
          <p:cNvPr id="26638" name="Freeform 16"/>
          <p:cNvSpPr>
            <a:spLocks noChangeArrowheads="1"/>
          </p:cNvSpPr>
          <p:nvPr/>
        </p:nvSpPr>
        <p:spPr bwMode="auto">
          <a:xfrm>
            <a:off x="3941762" y="3454401"/>
            <a:ext cx="498475" cy="584775"/>
          </a:xfrm>
          <a:custGeom>
            <a:avLst/>
            <a:gdLst>
              <a:gd name="T0" fmla="*/ 191813 w 499241"/>
              <a:gd name="T1" fmla="*/ 882869 h 882869"/>
              <a:gd name="T2" fmla="*/ 49924 w 499241"/>
              <a:gd name="T3" fmla="*/ 725214 h 882869"/>
              <a:gd name="T4" fmla="*/ 491358 w 499241"/>
              <a:gd name="T5" fmla="*/ 567559 h 882869"/>
              <a:gd name="T6" fmla="*/ 97220 w 499241"/>
              <a:gd name="T7" fmla="*/ 0 h 882869"/>
              <a:gd name="T8" fmla="*/ 0 60000 65536"/>
              <a:gd name="T9" fmla="*/ 0 60000 65536"/>
              <a:gd name="T10" fmla="*/ 0 60000 65536"/>
              <a:gd name="T11" fmla="*/ 0 60000 65536"/>
              <a:gd name="T12" fmla="*/ 0 w 499241"/>
              <a:gd name="T13" fmla="*/ 0 h 882869"/>
              <a:gd name="T14" fmla="*/ 499241 w 499241"/>
              <a:gd name="T15" fmla="*/ 882869 h 8828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241" h="882869">
                <a:moveTo>
                  <a:pt x="191813" y="882869"/>
                </a:moveTo>
                <a:cubicBezTo>
                  <a:pt x="95906" y="830317"/>
                  <a:pt x="0" y="777766"/>
                  <a:pt x="49924" y="725214"/>
                </a:cubicBezTo>
                <a:cubicBezTo>
                  <a:pt x="99848" y="672662"/>
                  <a:pt x="483475" y="688428"/>
                  <a:pt x="491358" y="567559"/>
                </a:cubicBezTo>
                <a:cubicBezTo>
                  <a:pt x="499241" y="446690"/>
                  <a:pt x="298230" y="223345"/>
                  <a:pt x="9722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 b="1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9B5F60-F69D-48DA-9FB7-F2707363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1811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Elapsed parallel time</a:t>
            </a:r>
          </a:p>
        </p:txBody>
      </p:sp>
      <p:sp>
        <p:nvSpPr>
          <p:cNvPr id="108546" name="Content Placeholder 2"/>
          <p:cNvSpPr>
            <a:spLocks noGrp="1"/>
          </p:cNvSpPr>
          <p:nvPr>
            <p:ph idx="1"/>
          </p:nvPr>
        </p:nvSpPr>
        <p:spPr>
          <a:xfrm>
            <a:off x="508793" y="1471613"/>
            <a:ext cx="8270875" cy="1582737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Returns the number of seconds that have elapsed since some time in the past.</a:t>
            </a:r>
          </a:p>
        </p:txBody>
      </p:sp>
      <p:pic>
        <p:nvPicPr>
          <p:cNvPr id="1085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420938"/>
            <a:ext cx="3471862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213100"/>
            <a:ext cx="6624637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0" name="Freeform 7"/>
          <p:cNvSpPr>
            <a:spLocks noChangeArrowheads="1"/>
          </p:cNvSpPr>
          <p:nvPr/>
        </p:nvSpPr>
        <p:spPr bwMode="auto">
          <a:xfrm>
            <a:off x="3734382" y="2204493"/>
            <a:ext cx="1019102" cy="2660673"/>
          </a:xfrm>
          <a:custGeom>
            <a:avLst/>
            <a:gdLst>
              <a:gd name="T0" fmla="*/ 0 w 3366167"/>
              <a:gd name="T1" fmla="*/ 267368 h 1679074"/>
              <a:gd name="T2" fmla="*/ 3015915 w 3366167"/>
              <a:gd name="T3" fmla="*/ 235284 h 1679074"/>
              <a:gd name="T4" fmla="*/ 2101515 w 3366167"/>
              <a:gd name="T5" fmla="*/ 1679074 h 1679074"/>
              <a:gd name="T6" fmla="*/ 0 60000 65536"/>
              <a:gd name="T7" fmla="*/ 0 60000 65536"/>
              <a:gd name="T8" fmla="*/ 0 60000 65536"/>
              <a:gd name="T9" fmla="*/ 0 w 3366167"/>
              <a:gd name="T10" fmla="*/ 0 h 1679074"/>
              <a:gd name="T11" fmla="*/ 3366167 w 3366167"/>
              <a:gd name="T12" fmla="*/ 1679074 h 16790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66167" h="1679074">
                <a:moveTo>
                  <a:pt x="0" y="267368"/>
                </a:moveTo>
                <a:cubicBezTo>
                  <a:pt x="1332831" y="133684"/>
                  <a:pt x="2665663" y="0"/>
                  <a:pt x="3015915" y="235284"/>
                </a:cubicBezTo>
                <a:cubicBezTo>
                  <a:pt x="3366167" y="470568"/>
                  <a:pt x="2733841" y="1074821"/>
                  <a:pt x="2101515" y="1679074"/>
                </a:cubicBezTo>
              </a:path>
            </a:pathLst>
          </a:custGeom>
          <a:noFill/>
          <a:ln w="1587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6DA26C-25ED-4300-BF9B-7384903C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9398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Elapsed serial time</a:t>
            </a:r>
          </a:p>
        </p:txBody>
      </p:sp>
      <p:sp>
        <p:nvSpPr>
          <p:cNvPr id="109570" name="Content Placeholder 2"/>
          <p:cNvSpPr>
            <a:spLocks noGrp="1"/>
          </p:cNvSpPr>
          <p:nvPr>
            <p:ph idx="1"/>
          </p:nvPr>
        </p:nvSpPr>
        <p:spPr>
          <a:xfrm>
            <a:off x="628650" y="1576390"/>
            <a:ext cx="8270875" cy="21590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In this case, you don’t need to link in the MPI libraries.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Returns time in microseconds elapsed from some point in the past.</a:t>
            </a:r>
          </a:p>
        </p:txBody>
      </p:sp>
      <p:pic>
        <p:nvPicPr>
          <p:cNvPr id="1095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500438"/>
            <a:ext cx="3494088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3" name="Picture 4" descr="View Detai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3933825"/>
            <a:ext cx="11303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99BFE0-2CFF-4660-9623-0964FAC8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1148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Elapsed serial time</a:t>
            </a:r>
          </a:p>
        </p:txBody>
      </p:sp>
      <p:pic>
        <p:nvPicPr>
          <p:cNvPr id="1105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8408943" cy="3126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FB8C11-FC00-471D-BC4F-57DBBF53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1862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/>
          <p:cNvSpPr>
            <a:spLocks noGrp="1"/>
          </p:cNvSpPr>
          <p:nvPr>
            <p:ph type="title"/>
          </p:nvPr>
        </p:nvSpPr>
        <p:spPr>
          <a:xfrm>
            <a:off x="468313" y="611188"/>
            <a:ext cx="8457255" cy="70167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MPI_Barrier</a:t>
            </a:r>
          </a:p>
        </p:txBody>
      </p:sp>
      <p:sp>
        <p:nvSpPr>
          <p:cNvPr id="111618" name="Content Placeholder 2"/>
          <p:cNvSpPr>
            <a:spLocks noGrp="1"/>
          </p:cNvSpPr>
          <p:nvPr>
            <p:ph idx="1"/>
          </p:nvPr>
        </p:nvSpPr>
        <p:spPr>
          <a:xfrm>
            <a:off x="541338" y="1736726"/>
            <a:ext cx="8445908" cy="1871662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Ensures that no process will return from calling it until every process in the communicator has started calling it.</a:t>
            </a:r>
          </a:p>
        </p:txBody>
      </p:sp>
      <p:pic>
        <p:nvPicPr>
          <p:cNvPr id="11162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357563"/>
            <a:ext cx="79517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5" descr="barriers,caution barriers,construction,hardware,industries,industry,objects,Photographs,road construction,tools,traffic controls,transportation,warning ligh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4076700"/>
            <a:ext cx="19431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0F89BF-5AC1-4DF3-888B-C924CCEE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2927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/>
          <p:cNvSpPr>
            <a:spLocks noGrp="1"/>
          </p:cNvSpPr>
          <p:nvPr>
            <p:ph type="title"/>
          </p:nvPr>
        </p:nvSpPr>
        <p:spPr>
          <a:xfrm>
            <a:off x="488950" y="511175"/>
            <a:ext cx="8281987" cy="701675"/>
          </a:xfrm>
        </p:spPr>
        <p:txBody>
          <a:bodyPr/>
          <a:lstStyle/>
          <a:p>
            <a:r>
              <a:rPr lang="en-US" altLang="zh-CN" dirty="0" err="1">
                <a:ea typeface="宋体" panose="02010600030101010101" pitchFamily="2" charset="-122"/>
              </a:rPr>
              <a:t>MPI_Barrier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8469312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413126"/>
            <a:ext cx="7056437" cy="211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D47889-9F3B-43B9-BD30-4CFF01399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94</a:t>
            </a:fld>
            <a:endParaRPr lang="zh-TW" altLang="en-US"/>
          </a:p>
        </p:txBody>
      </p:sp>
      <p:sp>
        <p:nvSpPr>
          <p:cNvPr id="2" name="圆角矩形 1"/>
          <p:cNvSpPr/>
          <p:nvPr/>
        </p:nvSpPr>
        <p:spPr>
          <a:xfrm>
            <a:off x="395288" y="2031224"/>
            <a:ext cx="3052907" cy="335048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2503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>
          <a:xfrm>
            <a:off x="611188" y="627017"/>
            <a:ext cx="8281987" cy="132397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Run-times of serial and parallel matrix-vector multiplication</a:t>
            </a:r>
          </a:p>
        </p:txBody>
      </p:sp>
      <p:pic>
        <p:nvPicPr>
          <p:cNvPr id="1136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255792"/>
            <a:ext cx="70421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72225" y="5711780"/>
            <a:ext cx="13525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(Seconds)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69530E-51C9-4136-AB8B-710188CB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1971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Speedup</a:t>
            </a:r>
          </a:p>
        </p:txBody>
      </p:sp>
      <p:pic>
        <p:nvPicPr>
          <p:cNvPr id="1146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73238"/>
            <a:ext cx="522605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32EC40-AFB4-4164-8A86-14DBC669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52661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Efficiency</a:t>
            </a:r>
          </a:p>
        </p:txBody>
      </p:sp>
      <p:pic>
        <p:nvPicPr>
          <p:cNvPr id="1157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349500"/>
            <a:ext cx="6777038" cy="160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B9DAB3-6675-4DD8-BFB0-F7470367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4705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/>
          <p:cNvSpPr>
            <a:spLocks noGrp="1"/>
          </p:cNvSpPr>
          <p:nvPr>
            <p:ph type="title"/>
          </p:nvPr>
        </p:nvSpPr>
        <p:spPr>
          <a:xfrm>
            <a:off x="628650" y="418011"/>
            <a:ext cx="8281987" cy="132397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Speedups of Parallel Matrix-Vector Multiplication</a:t>
            </a:r>
          </a:p>
        </p:txBody>
      </p:sp>
      <p:pic>
        <p:nvPicPr>
          <p:cNvPr id="1167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2118224"/>
            <a:ext cx="7640637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1605C8-1D49-4A47-AFD4-626905AF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0112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/>
          <p:cNvSpPr>
            <a:spLocks noGrp="1"/>
          </p:cNvSpPr>
          <p:nvPr>
            <p:ph type="title"/>
          </p:nvPr>
        </p:nvSpPr>
        <p:spPr>
          <a:xfrm>
            <a:off x="484188" y="431074"/>
            <a:ext cx="8281987" cy="132397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Efficiencies of Parallel Matrix-Vector Multiplication</a:t>
            </a:r>
          </a:p>
        </p:txBody>
      </p:sp>
      <p:pic>
        <p:nvPicPr>
          <p:cNvPr id="1177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31287"/>
            <a:ext cx="7353300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16C58E-FC22-496C-AA9A-023C3C37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8658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</TotalTime>
  <Words>3248</Words>
  <Application>Microsoft Office PowerPoint</Application>
  <PresentationFormat>全屏显示(4:3)</PresentationFormat>
  <Paragraphs>485</Paragraphs>
  <Slides>126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126</vt:i4>
      </vt:variant>
    </vt:vector>
  </HeadingPairs>
  <TitlesOfParts>
    <vt:vector size="137" baseType="lpstr">
      <vt:lpstr>微软雅黑</vt:lpstr>
      <vt:lpstr>Arial</vt:lpstr>
      <vt:lpstr>Arial Black</vt:lpstr>
      <vt:lpstr>Calibri</vt:lpstr>
      <vt:lpstr>Calibri Light</vt:lpstr>
      <vt:lpstr>Lato</vt:lpstr>
      <vt:lpstr>open sans</vt:lpstr>
      <vt:lpstr>Segoe UI</vt:lpstr>
      <vt:lpstr>Times New Roman</vt:lpstr>
      <vt:lpstr>Wingdings</vt:lpstr>
      <vt:lpstr>Office 佈景主題</vt:lpstr>
      <vt:lpstr>PowerPoint 演示文稿</vt:lpstr>
      <vt:lpstr>课程内容</vt:lpstr>
      <vt:lpstr>Roadmap</vt:lpstr>
      <vt:lpstr>A distributed memory system</vt:lpstr>
      <vt:lpstr>A shared memory system</vt:lpstr>
      <vt:lpstr>Hello World! </vt:lpstr>
      <vt:lpstr>Identifying MPI processes</vt:lpstr>
      <vt:lpstr>Our first MPI program</vt:lpstr>
      <vt:lpstr>Compilation</vt:lpstr>
      <vt:lpstr>Execution</vt:lpstr>
      <vt:lpstr>Execution</vt:lpstr>
      <vt:lpstr>MPI Programs</vt:lpstr>
      <vt:lpstr>MPI Components</vt:lpstr>
      <vt:lpstr>Basic Outline</vt:lpstr>
      <vt:lpstr>Communicators </vt:lpstr>
      <vt:lpstr>Communicators</vt:lpstr>
      <vt:lpstr>SPMD</vt:lpstr>
      <vt:lpstr>Communication</vt:lpstr>
      <vt:lpstr>Data types</vt:lpstr>
      <vt:lpstr>Communication</vt:lpstr>
      <vt:lpstr>Message matching</vt:lpstr>
      <vt:lpstr>Receiving messages</vt:lpstr>
      <vt:lpstr>status_p  argument</vt:lpstr>
      <vt:lpstr>How much data am I receiving?</vt:lpstr>
      <vt:lpstr>Issues with send and receive</vt:lpstr>
      <vt:lpstr>Trapezoidal （梯形）  rule in mpi</vt:lpstr>
      <vt:lpstr>The Trapezoidal Rule</vt:lpstr>
      <vt:lpstr>One trapezoid</vt:lpstr>
      <vt:lpstr>The Trapezoidal Rule</vt:lpstr>
      <vt:lpstr>Pseudo-code for a serial program</vt:lpstr>
      <vt:lpstr>Parallelizing the Trapezoidal Rule</vt:lpstr>
      <vt:lpstr>Parallel pseudo-code</vt:lpstr>
      <vt:lpstr>Tasks and communications for Trapezoidal Rule</vt:lpstr>
      <vt:lpstr>First version (1)</vt:lpstr>
      <vt:lpstr>First version (2)</vt:lpstr>
      <vt:lpstr>First version (3)</vt:lpstr>
      <vt:lpstr>Dealing with I/O</vt:lpstr>
      <vt:lpstr>Running with 6 processes</vt:lpstr>
      <vt:lpstr>Input </vt:lpstr>
      <vt:lpstr>Function for reading user input</vt:lpstr>
      <vt:lpstr>Collective communication</vt:lpstr>
      <vt:lpstr>Tree-structured communication</vt:lpstr>
      <vt:lpstr>A tree-structured global sum</vt:lpstr>
      <vt:lpstr>An alternative tree-structured global sum</vt:lpstr>
      <vt:lpstr>Collective Communications</vt:lpstr>
      <vt:lpstr>MPI_Reduce</vt:lpstr>
      <vt:lpstr>Predefined reduction operators in MPI</vt:lpstr>
      <vt:lpstr>Collective vs. Point-to-Point Communications</vt:lpstr>
      <vt:lpstr>Collective vs. Point-to-Point Communications</vt:lpstr>
      <vt:lpstr>Collective vs. Point-to-Point Communications</vt:lpstr>
      <vt:lpstr>Collective vs. Point-to-Point Communications</vt:lpstr>
      <vt:lpstr>Example (1)</vt:lpstr>
      <vt:lpstr>Example (2)</vt:lpstr>
      <vt:lpstr>Example (3)</vt:lpstr>
      <vt:lpstr>MPI_Allreduce</vt:lpstr>
      <vt:lpstr>PowerPoint 演示文稿</vt:lpstr>
      <vt:lpstr>PowerPoint 演示文稿</vt:lpstr>
      <vt:lpstr>Broadcast</vt:lpstr>
      <vt:lpstr>PowerPoint 演示文稿</vt:lpstr>
      <vt:lpstr>A version of Get_input that uses MPI_Bcast</vt:lpstr>
      <vt:lpstr>Data distributions</vt:lpstr>
      <vt:lpstr>Serial implementation of vector addition</vt:lpstr>
      <vt:lpstr>Different partitions of a 12-component vector among 3 processes</vt:lpstr>
      <vt:lpstr>Partitioning options</vt:lpstr>
      <vt:lpstr>Parallel implementation of vector addition</vt:lpstr>
      <vt:lpstr>Scatter</vt:lpstr>
      <vt:lpstr>Reading and distributing a vector</vt:lpstr>
      <vt:lpstr>Gather</vt:lpstr>
      <vt:lpstr>Print a distributed vector (1)</vt:lpstr>
      <vt:lpstr>Print a distributed vector (2)</vt:lpstr>
      <vt:lpstr>Allgather</vt:lpstr>
      <vt:lpstr>Matrix-vector multiplication</vt:lpstr>
      <vt:lpstr>Matrix-vector multiplication</vt:lpstr>
      <vt:lpstr>Multiply a matrix by a vector</vt:lpstr>
      <vt:lpstr>C style arrays</vt:lpstr>
      <vt:lpstr>Serial matrix-vector multiplication</vt:lpstr>
      <vt:lpstr>An MPI matrix-vector multiplication function (1)</vt:lpstr>
      <vt:lpstr>An MPI matrix-vector multiplication function (2)</vt:lpstr>
      <vt:lpstr>Mpi derived datatypes</vt:lpstr>
      <vt:lpstr>Derived datatypes</vt:lpstr>
      <vt:lpstr>Derived datatypes</vt:lpstr>
      <vt:lpstr>MPI_Type_create_struct</vt:lpstr>
      <vt:lpstr>MPI_Get_address</vt:lpstr>
      <vt:lpstr>MPI_Type_commit</vt:lpstr>
      <vt:lpstr>MPI_Type_free</vt:lpstr>
      <vt:lpstr>Get input function with a derived datatype (1)</vt:lpstr>
      <vt:lpstr>Get input function with a derived datatype (2)</vt:lpstr>
      <vt:lpstr>Get input function with a derived datatype (3)</vt:lpstr>
      <vt:lpstr>Performance evaluation</vt:lpstr>
      <vt:lpstr>Elapsed parallel time</vt:lpstr>
      <vt:lpstr>Elapsed serial time</vt:lpstr>
      <vt:lpstr>Elapsed serial time</vt:lpstr>
      <vt:lpstr>MPI_Barrier</vt:lpstr>
      <vt:lpstr>MPI_Barrier</vt:lpstr>
      <vt:lpstr>Run-times of serial and parallel matrix-vector multiplication</vt:lpstr>
      <vt:lpstr>Speedup</vt:lpstr>
      <vt:lpstr>Efficiency</vt:lpstr>
      <vt:lpstr>Speedups of Parallel Matrix-Vector Multiplication</vt:lpstr>
      <vt:lpstr>Efficiencies of Parallel Matrix-Vector Multiplication</vt:lpstr>
      <vt:lpstr>Scalability</vt:lpstr>
      <vt:lpstr>Scalability</vt:lpstr>
      <vt:lpstr>A parallel sorting algorithm</vt:lpstr>
      <vt:lpstr>Sorting</vt:lpstr>
      <vt:lpstr>Serial bubble sort</vt:lpstr>
      <vt:lpstr>Odd-even transposition sort</vt:lpstr>
      <vt:lpstr>Example</vt:lpstr>
      <vt:lpstr>Serial odd-even transposition sort</vt:lpstr>
      <vt:lpstr>Communications among tasks in odd-even sort</vt:lpstr>
      <vt:lpstr>Parallel odd-even transposition sort</vt:lpstr>
      <vt:lpstr>Pseudo-code</vt:lpstr>
      <vt:lpstr>Compute_partner</vt:lpstr>
      <vt:lpstr>Safety in MPI programs</vt:lpstr>
      <vt:lpstr>Safety in MPI programs</vt:lpstr>
      <vt:lpstr>Safety in MPI programs</vt:lpstr>
      <vt:lpstr>Safety in MPI programs</vt:lpstr>
      <vt:lpstr>MPI_Ssend</vt:lpstr>
      <vt:lpstr>Restructuring communication</vt:lpstr>
      <vt:lpstr>Safe comm. with five processes</vt:lpstr>
      <vt:lpstr>MPI_Sendrecv</vt:lpstr>
      <vt:lpstr>MPI_Sendrecv</vt:lpstr>
      <vt:lpstr>Parallel odd-even transposition sort</vt:lpstr>
      <vt:lpstr>Run-times of parallel odd-even sort</vt:lpstr>
      <vt:lpstr>Concluding Remarks (1)</vt:lpstr>
      <vt:lpstr>Concluding Remarks (2)</vt:lpstr>
      <vt:lpstr>Concluding Remarks (3)</vt:lpstr>
      <vt:lpstr>Concluding Remarks (4)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Tutorial</dc:title>
  <dc:creator>Lee Hung-yi</dc:creator>
  <cp:lastModifiedBy>Jones Wong</cp:lastModifiedBy>
  <cp:revision>357</cp:revision>
  <dcterms:created xsi:type="dcterms:W3CDTF">2016-04-30T07:31:53Z</dcterms:created>
  <dcterms:modified xsi:type="dcterms:W3CDTF">2024-03-10T15:19:52Z</dcterms:modified>
</cp:coreProperties>
</file>